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6" r:id="rId2"/>
    <p:sldId id="257" r:id="rId3"/>
    <p:sldId id="258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8" r:id="rId2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6" y="5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61251" y="304799"/>
            <a:ext cx="11593830" cy="6324600"/>
          </a:xfrm>
          <a:custGeom>
            <a:avLst/>
            <a:gdLst/>
            <a:ahLst/>
            <a:cxnLst/>
            <a:rect l="l" t="t" r="r" b="b"/>
            <a:pathLst>
              <a:path w="11593830" h="6324600">
                <a:moveTo>
                  <a:pt x="11593284" y="61226"/>
                </a:moveTo>
                <a:lnTo>
                  <a:pt x="11532057" y="61226"/>
                </a:lnTo>
                <a:lnTo>
                  <a:pt x="11532057" y="6263386"/>
                </a:lnTo>
                <a:lnTo>
                  <a:pt x="11593284" y="6263386"/>
                </a:lnTo>
                <a:lnTo>
                  <a:pt x="11593284" y="61226"/>
                </a:lnTo>
                <a:close/>
              </a:path>
              <a:path w="11593830" h="6324600">
                <a:moveTo>
                  <a:pt x="11593284" y="0"/>
                </a:moveTo>
                <a:lnTo>
                  <a:pt x="0" y="0"/>
                </a:lnTo>
                <a:lnTo>
                  <a:pt x="0" y="60960"/>
                </a:lnTo>
                <a:lnTo>
                  <a:pt x="0" y="6263640"/>
                </a:lnTo>
                <a:lnTo>
                  <a:pt x="0" y="6324600"/>
                </a:lnTo>
                <a:lnTo>
                  <a:pt x="11593284" y="6324600"/>
                </a:lnTo>
                <a:lnTo>
                  <a:pt x="11593284" y="6263640"/>
                </a:lnTo>
                <a:lnTo>
                  <a:pt x="61226" y="6263640"/>
                </a:lnTo>
                <a:lnTo>
                  <a:pt x="61226" y="60960"/>
                </a:lnTo>
                <a:lnTo>
                  <a:pt x="11593284" y="60960"/>
                </a:lnTo>
                <a:lnTo>
                  <a:pt x="11593284" y="0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61257" y="304800"/>
            <a:ext cx="11593830" cy="6324600"/>
          </a:xfrm>
          <a:custGeom>
            <a:avLst/>
            <a:gdLst/>
            <a:ahLst/>
            <a:cxnLst/>
            <a:rect l="l" t="t" r="r" b="b"/>
            <a:pathLst>
              <a:path w="11593830" h="6324600">
                <a:moveTo>
                  <a:pt x="0" y="0"/>
                </a:moveTo>
                <a:lnTo>
                  <a:pt x="11593286" y="0"/>
                </a:lnTo>
                <a:lnTo>
                  <a:pt x="11593286" y="6324600"/>
                </a:lnTo>
                <a:lnTo>
                  <a:pt x="0" y="6324600"/>
                </a:lnTo>
                <a:lnTo>
                  <a:pt x="0" y="0"/>
                </a:lnTo>
                <a:close/>
              </a:path>
              <a:path w="11593830" h="6324600">
                <a:moveTo>
                  <a:pt x="61224" y="61224"/>
                </a:moveTo>
                <a:lnTo>
                  <a:pt x="61224" y="6263375"/>
                </a:lnTo>
                <a:lnTo>
                  <a:pt x="11532061" y="6263375"/>
                </a:lnTo>
                <a:lnTo>
                  <a:pt x="11532061" y="61224"/>
                </a:lnTo>
                <a:lnTo>
                  <a:pt x="61224" y="61224"/>
                </a:lnTo>
                <a:close/>
              </a:path>
            </a:pathLst>
          </a:custGeom>
          <a:ln w="12700">
            <a:solidFill>
              <a:srgbClr val="599E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61251" y="5009756"/>
            <a:ext cx="11593830" cy="1619885"/>
          </a:xfrm>
          <a:custGeom>
            <a:avLst/>
            <a:gdLst/>
            <a:ahLst/>
            <a:cxnLst/>
            <a:rect l="l" t="t" r="r" b="b"/>
            <a:pathLst>
              <a:path w="11593830" h="1619884">
                <a:moveTo>
                  <a:pt x="11593284" y="1558683"/>
                </a:moveTo>
                <a:lnTo>
                  <a:pt x="61226" y="1558683"/>
                </a:lnTo>
                <a:lnTo>
                  <a:pt x="61226" y="0"/>
                </a:lnTo>
                <a:lnTo>
                  <a:pt x="0" y="0"/>
                </a:lnTo>
                <a:lnTo>
                  <a:pt x="0" y="1558683"/>
                </a:lnTo>
                <a:lnTo>
                  <a:pt x="0" y="1619643"/>
                </a:lnTo>
                <a:lnTo>
                  <a:pt x="11593284" y="1619643"/>
                </a:lnTo>
                <a:lnTo>
                  <a:pt x="11593284" y="1558683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61251" y="304799"/>
            <a:ext cx="3723004" cy="392430"/>
          </a:xfrm>
          <a:custGeom>
            <a:avLst/>
            <a:gdLst/>
            <a:ahLst/>
            <a:cxnLst/>
            <a:rect l="l" t="t" r="r" b="b"/>
            <a:pathLst>
              <a:path w="3723004" h="392430">
                <a:moveTo>
                  <a:pt x="3722713" y="0"/>
                </a:moveTo>
                <a:lnTo>
                  <a:pt x="0" y="0"/>
                </a:lnTo>
                <a:lnTo>
                  <a:pt x="0" y="60960"/>
                </a:lnTo>
                <a:lnTo>
                  <a:pt x="0" y="392049"/>
                </a:lnTo>
                <a:lnTo>
                  <a:pt x="61226" y="392049"/>
                </a:lnTo>
                <a:lnTo>
                  <a:pt x="61226" y="60960"/>
                </a:lnTo>
                <a:lnTo>
                  <a:pt x="3722713" y="60960"/>
                </a:lnTo>
                <a:lnTo>
                  <a:pt x="3722713" y="0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905920" y="304800"/>
            <a:ext cx="3949065" cy="60960"/>
          </a:xfrm>
          <a:custGeom>
            <a:avLst/>
            <a:gdLst/>
            <a:ahLst/>
            <a:cxnLst/>
            <a:rect l="l" t="t" r="r" b="b"/>
            <a:pathLst>
              <a:path w="3949065" h="60960">
                <a:moveTo>
                  <a:pt x="0" y="60959"/>
                </a:moveTo>
                <a:lnTo>
                  <a:pt x="3948623" y="60959"/>
                </a:lnTo>
                <a:lnTo>
                  <a:pt x="3948623" y="0"/>
                </a:lnTo>
                <a:lnTo>
                  <a:pt x="0" y="0"/>
                </a:lnTo>
                <a:lnTo>
                  <a:pt x="0" y="60959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1793318" y="5009756"/>
            <a:ext cx="61594" cy="1558925"/>
          </a:xfrm>
          <a:custGeom>
            <a:avLst/>
            <a:gdLst/>
            <a:ahLst/>
            <a:cxnLst/>
            <a:rect l="l" t="t" r="r" b="b"/>
            <a:pathLst>
              <a:path w="61595" h="1558925">
                <a:moveTo>
                  <a:pt x="0" y="1558418"/>
                </a:moveTo>
                <a:lnTo>
                  <a:pt x="61225" y="1558418"/>
                </a:lnTo>
                <a:lnTo>
                  <a:pt x="61225" y="0"/>
                </a:lnTo>
                <a:lnTo>
                  <a:pt x="0" y="0"/>
                </a:lnTo>
                <a:lnTo>
                  <a:pt x="0" y="1558418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1793317" y="366025"/>
            <a:ext cx="61594" cy="330835"/>
          </a:xfrm>
          <a:custGeom>
            <a:avLst/>
            <a:gdLst/>
            <a:ahLst/>
            <a:cxnLst/>
            <a:rect l="l" t="t" r="r" b="b"/>
            <a:pathLst>
              <a:path w="61595" h="330834">
                <a:moveTo>
                  <a:pt x="0" y="330812"/>
                </a:moveTo>
                <a:lnTo>
                  <a:pt x="61225" y="330812"/>
                </a:lnTo>
                <a:lnTo>
                  <a:pt x="61225" y="0"/>
                </a:lnTo>
                <a:lnTo>
                  <a:pt x="0" y="0"/>
                </a:lnTo>
                <a:lnTo>
                  <a:pt x="0" y="330812"/>
                </a:lnTo>
                <a:close/>
              </a:path>
            </a:pathLst>
          </a:custGeom>
          <a:solidFill>
            <a:srgbClr val="599E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261257" y="304800"/>
            <a:ext cx="11593830" cy="6324600"/>
          </a:xfrm>
          <a:custGeom>
            <a:avLst/>
            <a:gdLst/>
            <a:ahLst/>
            <a:cxnLst/>
            <a:rect l="l" t="t" r="r" b="b"/>
            <a:pathLst>
              <a:path w="11593830" h="6324600">
                <a:moveTo>
                  <a:pt x="0" y="0"/>
                </a:moveTo>
                <a:lnTo>
                  <a:pt x="11593286" y="0"/>
                </a:lnTo>
                <a:lnTo>
                  <a:pt x="11593286" y="6324600"/>
                </a:lnTo>
                <a:lnTo>
                  <a:pt x="0" y="6324600"/>
                </a:lnTo>
                <a:lnTo>
                  <a:pt x="0" y="0"/>
                </a:lnTo>
                <a:close/>
              </a:path>
              <a:path w="11593830" h="6324600">
                <a:moveTo>
                  <a:pt x="61224" y="61224"/>
                </a:moveTo>
                <a:lnTo>
                  <a:pt x="61224" y="6263375"/>
                </a:lnTo>
                <a:lnTo>
                  <a:pt x="11532061" y="6263375"/>
                </a:lnTo>
                <a:lnTo>
                  <a:pt x="11532061" y="61224"/>
                </a:lnTo>
                <a:lnTo>
                  <a:pt x="61224" y="61224"/>
                </a:lnTo>
                <a:close/>
              </a:path>
            </a:pathLst>
          </a:custGeom>
          <a:ln w="12700">
            <a:solidFill>
              <a:srgbClr val="599E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3983969" y="168075"/>
            <a:ext cx="3922395" cy="426720"/>
          </a:xfrm>
          <a:custGeom>
            <a:avLst/>
            <a:gdLst/>
            <a:ahLst/>
            <a:cxnLst/>
            <a:rect l="l" t="t" r="r" b="b"/>
            <a:pathLst>
              <a:path w="3922395" h="426720">
                <a:moveTo>
                  <a:pt x="3921950" y="0"/>
                </a:moveTo>
                <a:lnTo>
                  <a:pt x="0" y="0"/>
                </a:lnTo>
                <a:lnTo>
                  <a:pt x="0" y="426526"/>
                </a:lnTo>
                <a:lnTo>
                  <a:pt x="3921950" y="426526"/>
                </a:lnTo>
                <a:lnTo>
                  <a:pt x="3921950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983969" y="168075"/>
            <a:ext cx="3922395" cy="426720"/>
          </a:xfrm>
          <a:custGeom>
            <a:avLst/>
            <a:gdLst/>
            <a:ahLst/>
            <a:cxnLst/>
            <a:rect l="l" t="t" r="r" b="b"/>
            <a:pathLst>
              <a:path w="3922395" h="426720">
                <a:moveTo>
                  <a:pt x="0" y="0"/>
                </a:moveTo>
                <a:lnTo>
                  <a:pt x="3921950" y="0"/>
                </a:lnTo>
                <a:lnTo>
                  <a:pt x="3921950" y="426527"/>
                </a:lnTo>
                <a:lnTo>
                  <a:pt x="0" y="426527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599E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31689" y="503427"/>
            <a:ext cx="3128621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5114" y="3114547"/>
            <a:ext cx="11184255" cy="1848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457201"/>
            <a:ext cx="11734800" cy="861774"/>
          </a:xfrm>
        </p:spPr>
        <p:txBody>
          <a:bodyPr/>
          <a:lstStyle/>
          <a:p>
            <a:pPr algn="ctr"/>
            <a:r>
              <a:rPr lang="ru-RU" dirty="0" smtClean="0"/>
              <a:t>ГБОУ школа №310 Фрунзенского района Санкт-Петербурга «Слово»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828800" y="2438400"/>
            <a:ext cx="8534400" cy="2400657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Итоговое 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сочинение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 </a:t>
            </a: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класс </a:t>
            </a:r>
            <a:endParaRPr lang="ru-RU" sz="4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2022-2023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373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3138" y="136651"/>
            <a:ext cx="35039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30" dirty="0"/>
              <a:t>Критерии</a:t>
            </a:r>
            <a:r>
              <a:rPr sz="2400" spc="-65" dirty="0"/>
              <a:t> </a:t>
            </a:r>
            <a:r>
              <a:rPr sz="2400" spc="-5" dirty="0"/>
              <a:t>оценивания:</a:t>
            </a:r>
            <a:endParaRPr sz="2400"/>
          </a:p>
        </p:txBody>
      </p:sp>
      <p:sp>
        <p:nvSpPr>
          <p:cNvPr id="24" name="object 24"/>
          <p:cNvSpPr txBox="1"/>
          <p:nvPr/>
        </p:nvSpPr>
        <p:spPr>
          <a:xfrm>
            <a:off x="364474" y="731011"/>
            <a:ext cx="7461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Критерий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38869" y="730503"/>
            <a:ext cx="48514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5" dirty="0">
                <a:solidFill>
                  <a:srgbClr val="00B050"/>
                </a:solidFill>
                <a:latin typeface="Arial"/>
                <a:cs typeface="Arial"/>
              </a:rPr>
              <a:t>З</a:t>
            </a:r>
            <a:r>
              <a:rPr sz="1300" b="1" spc="-35" dirty="0">
                <a:solidFill>
                  <a:srgbClr val="00B050"/>
                </a:solidFill>
                <a:latin typeface="Arial"/>
                <a:cs typeface="Arial"/>
              </a:rPr>
              <a:t>а</a:t>
            </a:r>
            <a:r>
              <a:rPr sz="1300" b="1" spc="-5" dirty="0">
                <a:solidFill>
                  <a:srgbClr val="00B050"/>
                </a:solidFill>
                <a:latin typeface="Arial"/>
                <a:cs typeface="Arial"/>
              </a:rPr>
              <a:t>ч</a:t>
            </a:r>
            <a:r>
              <a:rPr sz="1300" b="1" dirty="0">
                <a:solidFill>
                  <a:srgbClr val="00B050"/>
                </a:solidFill>
                <a:latin typeface="Arial"/>
                <a:cs typeface="Arial"/>
              </a:rPr>
              <a:t>ёт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2740" y="1020571"/>
            <a:ext cx="10706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Соответствие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8053" y="1197355"/>
            <a:ext cx="3797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1200" b="1" spc="-25" dirty="0">
                <a:solidFill>
                  <a:srgbClr val="C00000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ме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38202" y="1020063"/>
            <a:ext cx="5062855" cy="6172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200"/>
              </a:lnSpc>
              <a:spcBef>
                <a:spcPts val="110"/>
              </a:spcBef>
            </a:pPr>
            <a:r>
              <a:rPr sz="1300" spc="-20" dirty="0">
                <a:latin typeface="Microsoft Sans Serif"/>
                <a:cs typeface="Microsoft Sans Serif"/>
              </a:rPr>
              <a:t>Участник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должен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рассуждать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предложенную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35" dirty="0">
                <a:latin typeface="Microsoft Sans Serif"/>
                <a:cs typeface="Microsoft Sans Serif"/>
              </a:rPr>
              <a:t>тему,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выбрав 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путь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раскрытия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(например,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отвечает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вопрос,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поставленный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теме,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размышляет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над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предложенной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проблемой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30" dirty="0">
                <a:latin typeface="Microsoft Sans Serif"/>
                <a:cs typeface="Microsoft Sans Serif"/>
              </a:rPr>
              <a:t>т.п.).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96898" y="1706371"/>
            <a:ext cx="108077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6510" marR="5080" indent="-4445">
              <a:lnSpc>
                <a:spcPts val="1390"/>
              </a:lnSpc>
              <a:spcBef>
                <a:spcPts val="185"/>
              </a:spcBef>
            </a:pP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ит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р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а</a:t>
            </a:r>
            <a:r>
              <a:rPr sz="1200" b="1" spc="25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1200" b="1" spc="-25" dirty="0">
                <a:solidFill>
                  <a:srgbClr val="C00000"/>
                </a:solidFill>
                <a:latin typeface="Arial"/>
                <a:cs typeface="Arial"/>
              </a:rPr>
              <a:t>у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р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ая 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а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рг</a:t>
            </a:r>
            <a:r>
              <a:rPr sz="1200" b="1" spc="-25" dirty="0">
                <a:solidFill>
                  <a:srgbClr val="C00000"/>
                </a:solidFill>
                <a:latin typeface="Arial"/>
                <a:cs typeface="Arial"/>
              </a:rPr>
              <a:t>у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м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ен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ац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ия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38202" y="1705864"/>
            <a:ext cx="5012055" cy="1214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300" spc="-20" dirty="0">
                <a:latin typeface="Microsoft Sans Serif"/>
                <a:cs typeface="Microsoft Sans Serif"/>
              </a:rPr>
              <a:t>Участник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доказывает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свою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позицию,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формулируя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аргументы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и </a:t>
            </a:r>
            <a:r>
              <a:rPr sz="130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подкрепляя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их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примерами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30" dirty="0">
                <a:latin typeface="Microsoft Sans Serif"/>
                <a:cs typeface="Microsoft Sans Serif"/>
              </a:rPr>
              <a:t>из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художественных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произведений, 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дневников,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мемуаров,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публицистики,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произведений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устного 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народного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творчества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(за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исключением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малых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жанров),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других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источников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отечественной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мировой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литературы</a:t>
            </a:r>
            <a:r>
              <a:rPr sz="1300" spc="3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(достаточно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опоры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один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текст).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0938" y="2986532"/>
            <a:ext cx="95376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latin typeface="Arial"/>
                <a:cs typeface="Arial"/>
              </a:rPr>
              <a:t>К</a:t>
            </a:r>
            <a:r>
              <a:rPr sz="1200" b="1" spc="-15" dirty="0">
                <a:latin typeface="Arial"/>
                <a:cs typeface="Arial"/>
              </a:rPr>
              <a:t>о</a:t>
            </a:r>
            <a:r>
              <a:rPr sz="1200" b="1" spc="-5" dirty="0">
                <a:latin typeface="Arial"/>
                <a:cs typeface="Arial"/>
              </a:rPr>
              <a:t>м</a:t>
            </a:r>
            <a:r>
              <a:rPr sz="1200" b="1" dirty="0">
                <a:latin typeface="Arial"/>
                <a:cs typeface="Arial"/>
              </a:rPr>
              <a:t>п</a:t>
            </a:r>
            <a:r>
              <a:rPr sz="1200" b="1" spc="-15" dirty="0">
                <a:latin typeface="Arial"/>
                <a:cs typeface="Arial"/>
              </a:rPr>
              <a:t>о</a:t>
            </a:r>
            <a:r>
              <a:rPr sz="1200" b="1" dirty="0">
                <a:latin typeface="Arial"/>
                <a:cs typeface="Arial"/>
              </a:rPr>
              <a:t>з</a:t>
            </a:r>
            <a:r>
              <a:rPr sz="1200" b="1" spc="-5" dirty="0">
                <a:latin typeface="Arial"/>
                <a:cs typeface="Arial"/>
              </a:rPr>
              <a:t>ици</a:t>
            </a:r>
            <a:r>
              <a:rPr sz="1200" b="1" dirty="0">
                <a:latin typeface="Arial"/>
                <a:cs typeface="Arial"/>
              </a:rPr>
              <a:t>я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38202" y="2986023"/>
            <a:ext cx="4832350" cy="41275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>
              <a:lnSpc>
                <a:spcPts val="1490"/>
              </a:lnSpc>
              <a:spcBef>
                <a:spcPts val="204"/>
              </a:spcBef>
            </a:pPr>
            <a:r>
              <a:rPr sz="1300" spc="-20" dirty="0">
                <a:latin typeface="Microsoft Sans Serif"/>
                <a:cs typeface="Microsoft Sans Serif"/>
              </a:rPr>
              <a:t>Участник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должен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выдерживать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соотношение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между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тезисом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и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доказательствами.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79397" y="3672332"/>
            <a:ext cx="715645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79705" marR="5080" indent="-167640">
              <a:lnSpc>
                <a:spcPts val="1390"/>
              </a:lnSpc>
              <a:spcBef>
                <a:spcPts val="185"/>
              </a:spcBef>
            </a:pPr>
            <a:r>
              <a:rPr sz="1200" b="1" spc="15" dirty="0">
                <a:latin typeface="Arial"/>
                <a:cs typeface="Arial"/>
              </a:rPr>
              <a:t>К</a:t>
            </a:r>
            <a:r>
              <a:rPr sz="1200" b="1" spc="-40" dirty="0">
                <a:latin typeface="Arial"/>
                <a:cs typeface="Arial"/>
              </a:rPr>
              <a:t>а</a:t>
            </a:r>
            <a:r>
              <a:rPr sz="1200" b="1" dirty="0">
                <a:latin typeface="Arial"/>
                <a:cs typeface="Arial"/>
              </a:rPr>
              <a:t>ч</a:t>
            </a:r>
            <a:r>
              <a:rPr sz="1200" b="1" spc="-25" dirty="0">
                <a:latin typeface="Arial"/>
                <a:cs typeface="Arial"/>
              </a:rPr>
              <a:t>е</a:t>
            </a:r>
            <a:r>
              <a:rPr sz="1200" b="1" spc="-10" dirty="0">
                <a:latin typeface="Arial"/>
                <a:cs typeface="Arial"/>
              </a:rPr>
              <a:t>с</a:t>
            </a:r>
            <a:r>
              <a:rPr sz="1200" b="1" spc="-5" dirty="0">
                <a:latin typeface="Arial"/>
                <a:cs typeface="Arial"/>
              </a:rPr>
              <a:t>т</a:t>
            </a:r>
            <a:r>
              <a:rPr sz="1200" b="1" spc="-20" dirty="0">
                <a:latin typeface="Arial"/>
                <a:cs typeface="Arial"/>
              </a:rPr>
              <a:t>в</a:t>
            </a:r>
            <a:r>
              <a:rPr sz="1200" b="1" dirty="0">
                <a:latin typeface="Arial"/>
                <a:cs typeface="Arial"/>
              </a:rPr>
              <a:t>о  </a:t>
            </a:r>
            <a:r>
              <a:rPr sz="1200" b="1" spc="-10" dirty="0">
                <a:latin typeface="Arial"/>
                <a:cs typeface="Arial"/>
              </a:rPr>
              <a:t>речи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438202" y="3671823"/>
            <a:ext cx="4998720" cy="6172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200"/>
              </a:lnSpc>
              <a:spcBef>
                <a:spcPts val="110"/>
              </a:spcBef>
            </a:pPr>
            <a:r>
              <a:rPr sz="1300" spc="-20" dirty="0">
                <a:latin typeface="Microsoft Sans Serif"/>
                <a:cs typeface="Microsoft Sans Serif"/>
              </a:rPr>
              <a:t>Участник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должен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точно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выражать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мысли,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используя 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разнообразную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лексику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различные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грамматические </a:t>
            </a:r>
            <a:r>
              <a:rPr sz="1300" spc="-15" dirty="0">
                <a:latin typeface="Microsoft Sans Serif"/>
                <a:cs typeface="Microsoft Sans Serif"/>
              </a:rPr>
              <a:t> конструкции,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необходимости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уместно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употреблять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термины.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40332" y="4358132"/>
            <a:ext cx="99504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latin typeface="Arial"/>
                <a:cs typeface="Arial"/>
              </a:rPr>
              <a:t>Грамотность</a:t>
            </a:r>
            <a:endParaRPr sz="12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438202" y="4357623"/>
            <a:ext cx="5041265" cy="6172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200"/>
              </a:lnSpc>
              <a:spcBef>
                <a:spcPts val="110"/>
              </a:spcBef>
            </a:pPr>
            <a:r>
              <a:rPr sz="1300" spc="-20" dirty="0">
                <a:latin typeface="Microsoft Sans Serif"/>
                <a:cs typeface="Microsoft Sans Serif"/>
              </a:rPr>
              <a:t>«Зачет»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условии,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100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5" dirty="0">
                <a:latin typeface="Microsoft Sans Serif"/>
                <a:cs typeface="Microsoft Sans Serif"/>
              </a:rPr>
              <a:t>слов </a:t>
            </a:r>
            <a:r>
              <a:rPr sz="1300" spc="-10" dirty="0">
                <a:latin typeface="Microsoft Sans Serif"/>
                <a:cs typeface="Microsoft Sans Serif"/>
              </a:rPr>
              <a:t>приходится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 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сумме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менее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шести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ошибок: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грамматических,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орфографических,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пунктуационных.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681840" y="639062"/>
            <a:ext cx="4900560" cy="4583434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50800" algn="ctr">
              <a:lnSpc>
                <a:spcPct val="100000"/>
              </a:lnSpc>
              <a:spcBef>
                <a:spcPts val="820"/>
              </a:spcBef>
            </a:pPr>
            <a:r>
              <a:rPr sz="1300" b="1" spc="-10" dirty="0">
                <a:solidFill>
                  <a:srgbClr val="0070C0"/>
                </a:solidFill>
                <a:latin typeface="Arial"/>
                <a:cs typeface="Arial"/>
              </a:rPr>
              <a:t>Незачёт</a:t>
            </a:r>
            <a:endParaRPr sz="1300" dirty="0">
              <a:latin typeface="Arial"/>
              <a:cs typeface="Arial"/>
            </a:endParaRPr>
          </a:p>
          <a:p>
            <a:pPr marL="12700" marR="97155">
              <a:lnSpc>
                <a:spcPct val="99200"/>
              </a:lnSpc>
              <a:spcBef>
                <a:spcPts val="730"/>
              </a:spcBef>
            </a:pPr>
            <a:r>
              <a:rPr sz="1300" spc="-25" dirty="0">
                <a:latin typeface="Microsoft Sans Serif"/>
                <a:cs typeface="Microsoft Sans Serif"/>
              </a:rPr>
              <a:t>«Незачет»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только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случае,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сочинение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не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соответствует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теме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нем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не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прослеживается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25" dirty="0">
                <a:latin typeface="Microsoft Sans Serif"/>
                <a:cs typeface="Microsoft Sans Serif"/>
              </a:rPr>
              <a:t>конкретной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цели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высказывания,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то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есть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коммуникативного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замысла.</a:t>
            </a:r>
            <a:endParaRPr sz="130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99200"/>
              </a:lnSpc>
              <a:spcBef>
                <a:spcPts val="755"/>
              </a:spcBef>
            </a:pPr>
            <a:r>
              <a:rPr sz="1300" spc="-25" dirty="0">
                <a:latin typeface="Microsoft Sans Serif"/>
                <a:cs typeface="Microsoft Sans Serif"/>
              </a:rPr>
              <a:t>«Незачет»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условии,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сочинение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содержит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аргументации,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написано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35" dirty="0">
                <a:latin typeface="Microsoft Sans Serif"/>
                <a:cs typeface="Microsoft Sans Serif"/>
              </a:rPr>
              <a:t>без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опоры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литературный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материал,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нем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существенно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искажено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содержание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выбранного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текста,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 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литературный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материал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лишь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упоминается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работе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(аргументы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примерами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подкрепляются).</a:t>
            </a:r>
            <a:endParaRPr sz="13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50" dirty="0">
              <a:latin typeface="Microsoft Sans Serif"/>
              <a:cs typeface="Microsoft Sans Serif"/>
            </a:endParaRPr>
          </a:p>
          <a:p>
            <a:pPr marL="12700" marR="19050">
              <a:lnSpc>
                <a:spcPct val="99200"/>
              </a:lnSpc>
              <a:spcBef>
                <a:spcPts val="5"/>
              </a:spcBef>
            </a:pPr>
            <a:r>
              <a:rPr sz="1300" spc="-25" dirty="0">
                <a:latin typeface="Microsoft Sans Serif"/>
                <a:cs typeface="Microsoft Sans Serif"/>
              </a:rPr>
              <a:t>«Незачет»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условии,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грубые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логические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нарушения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мешают</a:t>
            </a:r>
            <a:r>
              <a:rPr sz="1300" spc="3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пониманию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смысла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25" dirty="0">
                <a:latin typeface="Microsoft Sans Serif"/>
                <a:cs typeface="Microsoft Sans Serif"/>
              </a:rPr>
              <a:t>сказанного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или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отсутствует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тезисно-доказательная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часть.</a:t>
            </a:r>
            <a:endParaRPr sz="1300" dirty="0">
              <a:latin typeface="Microsoft Sans Serif"/>
              <a:cs typeface="Microsoft Sans Serif"/>
            </a:endParaRPr>
          </a:p>
          <a:p>
            <a:pPr marL="12700" marR="66675">
              <a:lnSpc>
                <a:spcPct val="99200"/>
              </a:lnSpc>
              <a:spcBef>
                <a:spcPts val="755"/>
              </a:spcBef>
            </a:pPr>
            <a:r>
              <a:rPr sz="1300" spc="-25" dirty="0">
                <a:latin typeface="Microsoft Sans Serif"/>
                <a:cs typeface="Microsoft Sans Serif"/>
              </a:rPr>
              <a:t>«Незачет»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условии,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5" dirty="0">
                <a:latin typeface="Microsoft Sans Serif"/>
                <a:cs typeface="Microsoft Sans Serif"/>
              </a:rPr>
              <a:t>низкое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качество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речи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(в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том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числе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речевые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ошибки)</a:t>
            </a:r>
            <a:r>
              <a:rPr sz="1300" spc="2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существенно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25" dirty="0">
                <a:latin typeface="Microsoft Sans Serif"/>
                <a:cs typeface="Microsoft Sans Serif"/>
              </a:rPr>
              <a:t>затрудняет</a:t>
            </a:r>
            <a:r>
              <a:rPr sz="1300" spc="2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понимание 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смысла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сочинения.</a:t>
            </a:r>
            <a:endParaRPr sz="1300" dirty="0">
              <a:latin typeface="Microsoft Sans Serif"/>
              <a:cs typeface="Microsoft Sans Serif"/>
            </a:endParaRPr>
          </a:p>
          <a:p>
            <a:pPr marL="12700" marR="258445">
              <a:lnSpc>
                <a:spcPct val="99200"/>
              </a:lnSpc>
              <a:spcBef>
                <a:spcPts val="755"/>
              </a:spcBef>
            </a:pPr>
            <a:r>
              <a:rPr sz="1300" spc="-25" dirty="0">
                <a:latin typeface="Microsoft Sans Serif"/>
                <a:cs typeface="Microsoft Sans Serif"/>
              </a:rPr>
              <a:t>«Незачет»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ставится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условии,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если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на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100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5" dirty="0">
                <a:latin typeface="Microsoft Sans Serif"/>
                <a:cs typeface="Microsoft Sans Serif"/>
              </a:rPr>
              <a:t>слов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приходится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в </a:t>
            </a:r>
            <a:r>
              <a:rPr sz="1300" spc="-33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сумме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5" dirty="0">
                <a:latin typeface="Microsoft Sans Serif"/>
                <a:cs typeface="Microsoft Sans Serif"/>
              </a:rPr>
              <a:t>более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пяти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ошибок: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5" dirty="0">
                <a:latin typeface="Microsoft Sans Serif"/>
                <a:cs typeface="Microsoft Sans Serif"/>
              </a:rPr>
              <a:t>грамматических,</a:t>
            </a:r>
            <a:r>
              <a:rPr sz="1300" spc="1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орфографических, 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пунктуационных.</a:t>
            </a:r>
            <a:endParaRPr sz="13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5674" y="1189228"/>
            <a:ext cx="10936726" cy="33855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7670" indent="-395605">
              <a:lnSpc>
                <a:spcPts val="3329"/>
              </a:lnSpc>
              <a:spcBef>
                <a:spcPts val="100"/>
              </a:spcBef>
              <a:buAutoNum type="arabicPeriod"/>
              <a:tabLst>
                <a:tab pos="408305" algn="l"/>
              </a:tabLst>
            </a:pPr>
            <a:r>
              <a:rPr sz="2800" spc="-170" dirty="0">
                <a:solidFill>
                  <a:srgbClr val="1C5C5F"/>
                </a:solidFill>
                <a:latin typeface="Verdana"/>
                <a:cs typeface="Verdana"/>
              </a:rPr>
              <a:t>Духовно-нравственные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50" dirty="0">
                <a:solidFill>
                  <a:srgbClr val="1C5C5F"/>
                </a:solidFill>
                <a:latin typeface="Verdana"/>
                <a:cs typeface="Verdana"/>
              </a:rPr>
              <a:t>ориентиры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 dirty="0">
              <a:latin typeface="Verdana"/>
              <a:cs typeface="Verdana"/>
            </a:endParaRPr>
          </a:p>
          <a:p>
            <a:pPr marL="356870" lvl="1" indent="-344805">
              <a:lnSpc>
                <a:spcPts val="155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Внутренний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мир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его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личностные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качества</a:t>
            </a:r>
            <a:r>
              <a:rPr sz="16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50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Отношение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другому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человеку</a:t>
            </a:r>
            <a:r>
              <a:rPr sz="16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5" dirty="0">
                <a:solidFill>
                  <a:srgbClr val="1C5C5F"/>
                </a:solidFill>
                <a:latin typeface="Trebuchet MS"/>
                <a:cs typeface="Trebuchet MS"/>
              </a:rPr>
              <a:t>(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окружению</a:t>
            </a:r>
            <a:r>
              <a:rPr sz="1600" spc="-85" dirty="0">
                <a:solidFill>
                  <a:srgbClr val="1C5C5F"/>
                </a:solidFill>
                <a:latin typeface="Trebuchet MS"/>
                <a:cs typeface="Trebuchet MS"/>
              </a:rPr>
              <a:t>),</a:t>
            </a:r>
            <a:r>
              <a:rPr sz="1600" spc="-3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нравственные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идеалы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90" dirty="0">
                <a:solidFill>
                  <a:srgbClr val="1C5C5F"/>
                </a:solidFill>
                <a:latin typeface="Verdana"/>
                <a:cs typeface="Verdana"/>
              </a:rPr>
              <a:t>выбор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между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добром</a:t>
            </a:r>
            <a:r>
              <a:rPr sz="1600" spc="-9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злом</a:t>
            </a:r>
            <a:r>
              <a:rPr sz="16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50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з</a:t>
            </a:r>
            <a:r>
              <a:rPr sz="1600" spc="-9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600" spc="-5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35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55" dirty="0">
                <a:solidFill>
                  <a:srgbClr val="1C5C5F"/>
                </a:solidFill>
                <a:latin typeface="Verdana"/>
                <a:cs typeface="Verdana"/>
              </a:rPr>
              <a:t>Свобода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ее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95" dirty="0">
                <a:solidFill>
                  <a:srgbClr val="1C5C5F"/>
                </a:solidFill>
                <a:latin typeface="Verdana"/>
                <a:cs typeface="Verdana"/>
              </a:rPr>
              <a:t>ограничения</a:t>
            </a:r>
            <a:r>
              <a:rPr sz="1600" spc="-95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407670" indent="-395605">
              <a:lnSpc>
                <a:spcPts val="3095"/>
              </a:lnSpc>
              <a:buAutoNum type="arabicPeriod" startAt="2"/>
              <a:tabLst>
                <a:tab pos="408305" algn="l"/>
              </a:tabLst>
            </a:pP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Семья,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общество,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Отечество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 dirty="0">
              <a:latin typeface="Verdana"/>
              <a:cs typeface="Verdana"/>
            </a:endParaRPr>
          </a:p>
          <a:p>
            <a:pPr marL="356870" lvl="1" indent="-344805">
              <a:lnSpc>
                <a:spcPts val="155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3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ья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6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;</a:t>
            </a:r>
            <a:r>
              <a:rPr sz="16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6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16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120" dirty="0">
                <a:solidFill>
                  <a:srgbClr val="1C5C5F"/>
                </a:solidFill>
                <a:latin typeface="Verdana"/>
                <a:cs typeface="Verdana"/>
              </a:rPr>
              <a:t>нн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сти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4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600" spc="-5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ии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55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600" spc="-135" dirty="0">
                <a:solidFill>
                  <a:srgbClr val="1C5C5F"/>
                </a:solidFill>
                <a:latin typeface="Verdana"/>
                <a:cs typeface="Verdana"/>
              </a:rPr>
              <a:t>щ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3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40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Родина</a:t>
            </a:r>
            <a:r>
              <a:rPr sz="1600" spc="-6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6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государство</a:t>
            </a:r>
            <a:r>
              <a:rPr sz="1600" spc="-75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600" spc="-35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гражданская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позиция</a:t>
            </a:r>
            <a:r>
              <a:rPr sz="16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600" spc="-8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407670" indent="-395605">
              <a:lnSpc>
                <a:spcPts val="3095"/>
              </a:lnSpc>
              <a:buAutoNum type="arabicPeriod" startAt="2"/>
              <a:tabLst>
                <a:tab pos="408305" algn="l"/>
              </a:tabLst>
            </a:pP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Природа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культура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 dirty="0">
              <a:latin typeface="Verdana"/>
              <a:cs typeface="Verdana"/>
            </a:endParaRPr>
          </a:p>
          <a:p>
            <a:pPr marL="356870" lvl="1" indent="-344805">
              <a:lnSpc>
                <a:spcPts val="1565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риро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челов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500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4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9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  <a:p>
            <a:pPr marL="356870" lvl="1" indent="-344805">
              <a:lnSpc>
                <a:spcPts val="1595"/>
              </a:lnSpc>
              <a:buFont typeface="Trebuchet MS"/>
              <a:buAutoNum type="arabicPeriod"/>
              <a:tabLst>
                <a:tab pos="357505" algn="l"/>
              </a:tabLst>
            </a:pPr>
            <a:r>
              <a:rPr sz="1600" spc="-4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60" dirty="0">
                <a:solidFill>
                  <a:srgbClr val="1C5C5F"/>
                </a:solidFill>
                <a:latin typeface="Verdana"/>
                <a:cs typeface="Verdana"/>
              </a:rPr>
              <a:t>усст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6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6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6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6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6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6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6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33788" y="492251"/>
            <a:ext cx="76295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5" dirty="0"/>
              <a:t>Разделы</a:t>
            </a:r>
            <a:r>
              <a:rPr sz="3200" spc="-10" dirty="0"/>
              <a:t> </a:t>
            </a:r>
            <a:r>
              <a:rPr sz="3200" spc="-15" dirty="0"/>
              <a:t>и </a:t>
            </a:r>
            <a:r>
              <a:rPr sz="3200" spc="-10" dirty="0"/>
              <a:t>подразделы </a:t>
            </a:r>
            <a:r>
              <a:rPr sz="3200" spc="65" dirty="0"/>
              <a:t>банка</a:t>
            </a:r>
            <a:r>
              <a:rPr sz="3200" spc="-15" dirty="0"/>
              <a:t> </a:t>
            </a:r>
            <a:r>
              <a:rPr sz="3200" spc="-10" dirty="0"/>
              <a:t>тем </a:t>
            </a:r>
            <a:r>
              <a:rPr sz="3200" spc="5" dirty="0"/>
              <a:t>ИС</a:t>
            </a:r>
            <a:endParaRPr sz="3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25730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/>
              <a:tabLst>
                <a:tab pos="487045" algn="l"/>
              </a:tabLst>
            </a:pPr>
            <a:r>
              <a:rPr sz="2800" spc="-170" dirty="0">
                <a:solidFill>
                  <a:srgbClr val="1C5C5F"/>
                </a:solidFill>
                <a:latin typeface="Verdana"/>
                <a:cs typeface="Verdana"/>
              </a:rPr>
              <a:t>Духовно-нравственные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50" dirty="0">
                <a:solidFill>
                  <a:srgbClr val="1C5C5F"/>
                </a:solidFill>
                <a:latin typeface="Verdana"/>
                <a:cs typeface="Verdana"/>
              </a:rPr>
              <a:t>ориентиры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Внутренний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мир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его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личностные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качества</a:t>
            </a:r>
            <a:r>
              <a:rPr sz="14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Отношение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другому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человеку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1C5C5F"/>
                </a:solidFill>
                <a:latin typeface="Trebuchet MS"/>
                <a:cs typeface="Trebuchet MS"/>
              </a:rPr>
              <a:t>(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окружению</a:t>
            </a:r>
            <a:r>
              <a:rPr sz="1400" spc="-85" dirty="0">
                <a:solidFill>
                  <a:srgbClr val="1C5C5F"/>
                </a:solidFill>
                <a:latin typeface="Trebuchet MS"/>
                <a:cs typeface="Trebuchet MS"/>
              </a:rPr>
              <a:t>),</a:t>
            </a:r>
            <a:r>
              <a:rPr sz="1400" spc="-35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нравственные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идеалы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выбор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между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добром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злом</a:t>
            </a:r>
            <a:r>
              <a:rPr sz="14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з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9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Свобода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ограничения</a:t>
            </a:r>
            <a:r>
              <a:rPr sz="1400" spc="-95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390" y="1768855"/>
            <a:ext cx="10588625" cy="414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15" dirty="0">
                <a:latin typeface="Verdana"/>
                <a:cs typeface="Verdana"/>
              </a:rPr>
              <a:t>Т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10" dirty="0">
                <a:latin typeface="Verdana"/>
                <a:cs typeface="Verdana"/>
              </a:rPr>
              <a:t>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э</a:t>
            </a:r>
            <a:r>
              <a:rPr sz="1500" spc="-40" dirty="0">
                <a:latin typeface="Verdana"/>
                <a:cs typeface="Verdana"/>
              </a:rPr>
              <a:t>то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30" dirty="0">
                <a:latin typeface="Verdana"/>
                <a:cs typeface="Verdana"/>
              </a:rPr>
              <a:t>зд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ла</a:t>
            </a:r>
            <a:r>
              <a:rPr sz="1500" spc="-114" dirty="0">
                <a:latin typeface="Tahoma"/>
                <a:cs typeface="Tahoma"/>
              </a:rPr>
              <a:t>:</a:t>
            </a:r>
            <a:endParaRPr sz="150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связаны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с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вопросами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70" dirty="0">
                <a:latin typeface="Verdana"/>
                <a:cs typeface="Verdana"/>
              </a:rPr>
              <a:t>которые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человек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45" dirty="0">
                <a:latin typeface="Verdana"/>
                <a:cs typeface="Verdana"/>
              </a:rPr>
              <a:t>задаёт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себе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сам</a:t>
            </a:r>
            <a:r>
              <a:rPr sz="1500" spc="-55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том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числе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ситуации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нравственного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выбора</a:t>
            </a:r>
            <a:r>
              <a:rPr sz="1500" spc="-90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80" dirty="0">
                <a:latin typeface="Verdana"/>
                <a:cs typeface="Verdana"/>
              </a:rPr>
              <a:t>нацеливают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на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рассуждение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нравственных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идеалах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моральных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нормах</a:t>
            </a:r>
            <a:r>
              <a:rPr sz="1500" spc="-8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сиюминутном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вечном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50" dirty="0">
                <a:latin typeface="Tahoma"/>
                <a:cs typeface="Tahoma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добре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зле</a:t>
            </a:r>
            <a:r>
              <a:rPr sz="1500" spc="-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endParaRPr sz="15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с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во</a:t>
            </a:r>
            <a:r>
              <a:rPr sz="1500" b="1" spc="-20" dirty="0">
                <a:solidFill>
                  <a:srgbClr val="C00000"/>
                </a:solidFill>
                <a:latin typeface="Arial"/>
                <a:cs typeface="Arial"/>
              </a:rPr>
              <a:t>б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о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де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от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тс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нн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о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сти</a:t>
            </a:r>
            <a:r>
              <a:rPr sz="1500" spc="-114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4445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60" dirty="0">
                <a:latin typeface="Verdana"/>
                <a:cs typeface="Verdana"/>
              </a:rPr>
              <a:t>касаются </a:t>
            </a:r>
            <a:r>
              <a:rPr sz="1500" spc="-85" dirty="0">
                <a:latin typeface="Verdana"/>
                <a:cs typeface="Verdana"/>
              </a:rPr>
              <a:t>размышлений </a:t>
            </a:r>
            <a:r>
              <a:rPr sz="1500" spc="-80" dirty="0">
                <a:latin typeface="Verdana"/>
                <a:cs typeface="Verdana"/>
              </a:rPr>
              <a:t>о </a:t>
            </a:r>
            <a:r>
              <a:rPr sz="1500" b="1" spc="-20" dirty="0">
                <a:solidFill>
                  <a:srgbClr val="C00000"/>
                </a:solidFill>
                <a:latin typeface="Arial"/>
                <a:cs typeface="Arial"/>
              </a:rPr>
              <a:t>смысле </a:t>
            </a:r>
            <a:r>
              <a:rPr sz="1500" b="1" spc="20" dirty="0">
                <a:solidFill>
                  <a:srgbClr val="C00000"/>
                </a:solidFill>
                <a:latin typeface="Arial"/>
                <a:cs typeface="Arial"/>
              </a:rPr>
              <a:t>жизни</a:t>
            </a:r>
            <a:r>
              <a:rPr sz="1500" spc="20" dirty="0">
                <a:latin typeface="Tahoma"/>
                <a:cs typeface="Tahoma"/>
              </a:rPr>
              <a:t>, </a:t>
            </a:r>
            <a:r>
              <a:rPr sz="1500" spc="-95" dirty="0">
                <a:latin typeface="Verdana"/>
                <a:cs typeface="Verdana"/>
              </a:rPr>
              <a:t>гуманном </a:t>
            </a:r>
            <a:r>
              <a:rPr sz="1500" spc="-85" dirty="0">
                <a:latin typeface="Verdana"/>
                <a:cs typeface="Verdana"/>
              </a:rPr>
              <a:t>и антигуманном поступках</a:t>
            </a:r>
            <a:r>
              <a:rPr sz="1500" spc="-85" dirty="0">
                <a:latin typeface="Tahoma"/>
                <a:cs typeface="Tahoma"/>
              </a:rPr>
              <a:t>, </a:t>
            </a:r>
            <a:r>
              <a:rPr sz="1500" spc="-114" dirty="0">
                <a:latin typeface="Verdana"/>
                <a:cs typeface="Verdana"/>
              </a:rPr>
              <a:t>их </a:t>
            </a:r>
            <a:r>
              <a:rPr sz="1500" spc="-65" dirty="0">
                <a:latin typeface="Verdana"/>
                <a:cs typeface="Verdana"/>
              </a:rPr>
              <a:t>мотивах</a:t>
            </a:r>
            <a:r>
              <a:rPr sz="1500" spc="-65" dirty="0">
                <a:latin typeface="Tahoma"/>
                <a:cs typeface="Tahoma"/>
              </a:rPr>
              <a:t>, </a:t>
            </a:r>
            <a:r>
              <a:rPr sz="1500" spc="-105" dirty="0">
                <a:latin typeface="Verdana"/>
                <a:cs typeface="Verdana"/>
              </a:rPr>
              <a:t>причинах </a:t>
            </a:r>
            <a:r>
              <a:rPr sz="1500" spc="-90" dirty="0">
                <a:latin typeface="Verdana"/>
                <a:cs typeface="Verdana"/>
              </a:rPr>
              <a:t>внутреннего </a:t>
            </a:r>
            <a:r>
              <a:rPr sz="1500" spc="-51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разлада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об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угрызениях </a:t>
            </a:r>
            <a:r>
              <a:rPr sz="1500" b="1" spc="-20" dirty="0">
                <a:solidFill>
                  <a:srgbClr val="C00000"/>
                </a:solidFill>
                <a:latin typeface="Arial"/>
                <a:cs typeface="Arial"/>
              </a:rPr>
              <a:t>совести</a:t>
            </a:r>
            <a:r>
              <a:rPr sz="1500" spc="-20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8255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0" dirty="0">
                <a:latin typeface="Verdana"/>
                <a:cs typeface="Verdana"/>
              </a:rPr>
              <a:t>позволяют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задуматься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об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образе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жизни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человека</a:t>
            </a:r>
            <a:r>
              <a:rPr sz="1500" spc="-70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выборе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им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b="1" spc="20" dirty="0">
                <a:solidFill>
                  <a:srgbClr val="C00000"/>
                </a:solidFill>
                <a:latin typeface="Arial"/>
                <a:cs typeface="Arial"/>
              </a:rPr>
              <a:t>жизненного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пути</a:t>
            </a:r>
            <a:r>
              <a:rPr sz="1500" spc="-10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значимой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цели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средствах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её </a:t>
            </a:r>
            <a:r>
              <a:rPr sz="1500" spc="-509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достижения</a:t>
            </a:r>
            <a:r>
              <a:rPr sz="1500" spc="-60" dirty="0">
                <a:latin typeface="Tahoma"/>
                <a:cs typeface="Tahoma"/>
              </a:rPr>
              <a:t>,</a:t>
            </a:r>
            <a:r>
              <a:rPr sz="1500" spc="-70" dirty="0">
                <a:latin typeface="Tahoma"/>
                <a:cs typeface="Tahoma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любви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 и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дружбе</a:t>
            </a:r>
            <a:r>
              <a:rPr sz="1500" spc="5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61594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побуждают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самоанализу</a:t>
            </a:r>
            <a:r>
              <a:rPr sz="1500" spc="-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осмыслению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опыта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100" dirty="0">
                <a:latin typeface="Verdana"/>
                <a:cs typeface="Verdana"/>
              </a:rPr>
              <a:t>других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людей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Tahoma"/>
                <a:cs typeface="Tahoma"/>
              </a:rPr>
              <a:t>(</a:t>
            </a:r>
            <a:r>
              <a:rPr sz="1500" spc="-80" dirty="0">
                <a:latin typeface="Verdana"/>
                <a:cs typeface="Verdana"/>
              </a:rPr>
              <a:t>или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поступков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литературных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героев</a:t>
            </a:r>
            <a:r>
              <a:rPr sz="1500" spc="-75" dirty="0">
                <a:latin typeface="Tahoma"/>
                <a:cs typeface="Tahoma"/>
              </a:rPr>
              <a:t>),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75" dirty="0">
                <a:latin typeface="Verdana"/>
                <a:cs typeface="Verdana"/>
              </a:rPr>
              <a:t>стремящихся </a:t>
            </a:r>
            <a:r>
              <a:rPr sz="1500" spc="-509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понять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себя</a:t>
            </a:r>
            <a:r>
              <a:rPr sz="1500" spc="-60" dirty="0">
                <a:latin typeface="Tahoma"/>
                <a:cs typeface="Tahoma"/>
              </a:rPr>
              <a:t>.</a:t>
            </a:r>
            <a:endParaRPr sz="15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500" b="1" spc="-20" dirty="0">
                <a:solidFill>
                  <a:srgbClr val="00B050"/>
                </a:solidFill>
                <a:latin typeface="Arial"/>
                <a:cs typeface="Arial"/>
              </a:rPr>
              <a:t>Примеры</a:t>
            </a:r>
            <a:r>
              <a:rPr sz="1500" b="1" spc="-4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00B050"/>
                </a:solidFill>
                <a:latin typeface="Arial"/>
                <a:cs typeface="Arial"/>
              </a:rPr>
              <a:t>тем: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i="1" spc="35" dirty="0">
                <a:solidFill>
                  <a:srgbClr val="00B050"/>
                </a:solidFill>
                <a:latin typeface="Arial"/>
                <a:cs typeface="Arial"/>
              </a:rPr>
              <a:t>Как,</a:t>
            </a:r>
            <a:r>
              <a:rPr sz="1500" i="1" spc="-2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по-Вашему,</a:t>
            </a:r>
            <a:r>
              <a:rPr sz="1500" i="1" spc="-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30" dirty="0">
                <a:solidFill>
                  <a:srgbClr val="00B050"/>
                </a:solidFill>
                <a:latin typeface="Arial"/>
                <a:cs typeface="Arial"/>
              </a:rPr>
              <a:t>связаны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65" dirty="0">
                <a:solidFill>
                  <a:srgbClr val="00B050"/>
                </a:solidFill>
                <a:latin typeface="Arial"/>
                <a:cs typeface="Arial"/>
              </a:rPr>
              <a:t>понятия</a:t>
            </a:r>
            <a:r>
              <a:rPr sz="1500" i="1" spc="-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85" dirty="0">
                <a:solidFill>
                  <a:srgbClr val="00B050"/>
                </a:solidFill>
                <a:latin typeface="Arial"/>
                <a:cs typeface="Arial"/>
              </a:rPr>
              <a:t>чести</a:t>
            </a:r>
            <a:r>
              <a:rPr sz="1500" i="1" spc="-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и</a:t>
            </a:r>
            <a:r>
              <a:rPr sz="1500" i="1" spc="-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40" dirty="0">
                <a:solidFill>
                  <a:srgbClr val="00B050"/>
                </a:solidFill>
                <a:latin typeface="Arial"/>
                <a:cs typeface="Arial"/>
              </a:rPr>
              <a:t>совести?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spc="-15" dirty="0">
                <a:latin typeface="Verdana"/>
                <a:cs typeface="Verdana"/>
              </a:rPr>
              <a:t>Т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85" dirty="0">
                <a:latin typeface="Verdana"/>
                <a:cs typeface="Verdana"/>
              </a:rPr>
              <a:t>уд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ла</a:t>
            </a:r>
            <a:r>
              <a:rPr sz="1500" spc="-55" dirty="0">
                <a:latin typeface="Verdana"/>
                <a:cs typeface="Verdana"/>
              </a:rPr>
              <a:t>ть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90" dirty="0">
                <a:latin typeface="Verdana"/>
                <a:cs typeface="Verdana"/>
              </a:rPr>
              <a:t>сн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св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40" dirty="0">
                <a:latin typeface="Verdana"/>
                <a:cs typeface="Verdana"/>
              </a:rPr>
              <a:t>з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90" dirty="0">
                <a:latin typeface="Verdana"/>
                <a:cs typeface="Verdana"/>
              </a:rPr>
              <a:t>ий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 marR="2614930">
              <a:lnSpc>
                <a:spcPct val="100000"/>
              </a:lnSpc>
            </a:pPr>
            <a:r>
              <a:rPr sz="1500" i="1" spc="-190" dirty="0">
                <a:solidFill>
                  <a:srgbClr val="00B050"/>
                </a:solidFill>
                <a:latin typeface="Arial"/>
                <a:cs typeface="Arial"/>
              </a:rPr>
              <a:t>Что</a:t>
            </a:r>
            <a:r>
              <a:rPr sz="1500" i="1" spc="-18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30" dirty="0">
                <a:solidFill>
                  <a:srgbClr val="00B050"/>
                </a:solidFill>
                <a:latin typeface="Arial"/>
                <a:cs typeface="Arial"/>
              </a:rPr>
              <a:t>Вы </a:t>
            </a:r>
            <a:r>
              <a:rPr sz="1500" i="1" spc="-30" dirty="0">
                <a:solidFill>
                  <a:srgbClr val="00B050"/>
                </a:solidFill>
                <a:latin typeface="Arial"/>
                <a:cs typeface="Arial"/>
              </a:rPr>
              <a:t>вкладываете </a:t>
            </a:r>
            <a:r>
              <a:rPr sz="1500" i="1" spc="50" dirty="0">
                <a:solidFill>
                  <a:srgbClr val="00B050"/>
                </a:solidFill>
                <a:latin typeface="Arial"/>
                <a:cs typeface="Arial"/>
              </a:rPr>
              <a:t>в </a:t>
            </a:r>
            <a:r>
              <a:rPr sz="1500" i="1" spc="-70" dirty="0">
                <a:solidFill>
                  <a:srgbClr val="00B050"/>
                </a:solidFill>
                <a:latin typeface="Arial"/>
                <a:cs typeface="Arial"/>
              </a:rPr>
              <a:t>понятие </a:t>
            </a:r>
            <a:r>
              <a:rPr sz="1500" i="1" spc="-40" dirty="0">
                <a:solidFill>
                  <a:srgbClr val="00B050"/>
                </a:solidFill>
                <a:latin typeface="Arial"/>
                <a:cs typeface="Arial"/>
              </a:rPr>
              <a:t>«счастье»?</a:t>
            </a:r>
            <a:r>
              <a:rPr sz="1500" i="1" spc="-3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" dirty="0">
                <a:latin typeface="Arial"/>
                <a:cs typeface="Arial"/>
              </a:rPr>
              <a:t>//</a:t>
            </a:r>
            <a:r>
              <a:rPr sz="1500" i="1" dirty="0">
                <a:latin typeface="Arial"/>
                <a:cs typeface="Arial"/>
              </a:rPr>
              <a:t> </a:t>
            </a:r>
            <a:r>
              <a:rPr sz="1500" spc="-70" dirty="0">
                <a:latin typeface="Verdana"/>
                <a:cs typeface="Verdana"/>
              </a:rPr>
              <a:t>Какие </a:t>
            </a:r>
            <a:r>
              <a:rPr sz="1500" spc="-85" dirty="0">
                <a:latin typeface="Verdana"/>
                <a:cs typeface="Verdana"/>
              </a:rPr>
              <a:t>цели </a:t>
            </a:r>
            <a:r>
              <a:rPr sz="1500" spc="-75" dirty="0">
                <a:latin typeface="Verdana"/>
                <a:cs typeface="Verdana"/>
              </a:rPr>
              <a:t>могут </a:t>
            </a:r>
            <a:r>
              <a:rPr sz="1500" spc="-45" dirty="0">
                <a:latin typeface="Verdana"/>
                <a:cs typeface="Verdana"/>
              </a:rPr>
              <a:t>стать </a:t>
            </a:r>
            <a:r>
              <a:rPr sz="1500" spc="-65" dirty="0">
                <a:latin typeface="Verdana"/>
                <a:cs typeface="Verdana"/>
              </a:rPr>
              <a:t>смыслом </a:t>
            </a:r>
            <a:r>
              <a:rPr sz="1500" spc="-40" dirty="0">
                <a:latin typeface="Verdana"/>
                <a:cs typeface="Verdana"/>
              </a:rPr>
              <a:t>жизни</a:t>
            </a:r>
            <a:r>
              <a:rPr sz="1500" spc="-40" dirty="0">
                <a:latin typeface="Tahoma"/>
                <a:cs typeface="Tahoma"/>
              </a:rPr>
              <a:t>? </a:t>
            </a:r>
            <a:r>
              <a:rPr sz="1500" spc="-455" dirty="0">
                <a:latin typeface="Tahoma"/>
                <a:cs typeface="Tahoma"/>
              </a:rPr>
              <a:t> </a:t>
            </a:r>
            <a:r>
              <a:rPr sz="1500" spc="-70" dirty="0">
                <a:latin typeface="Verdana"/>
                <a:cs typeface="Verdana"/>
              </a:rPr>
              <a:t>Могут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ли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люди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быть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друзьями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65" dirty="0">
                <a:latin typeface="Tahoma"/>
                <a:cs typeface="Tahoma"/>
              </a:rPr>
              <a:t> </a:t>
            </a:r>
            <a:r>
              <a:rPr sz="1500" spc="-70" dirty="0">
                <a:latin typeface="Verdana"/>
                <a:cs typeface="Verdana"/>
              </a:rPr>
              <a:t>если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они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сходятся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взглядах</a:t>
            </a:r>
            <a:r>
              <a:rPr sz="1500" spc="-5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500" spc="-45" dirty="0">
                <a:latin typeface="Verdana"/>
                <a:cs typeface="Verdana"/>
              </a:rPr>
              <a:t>П</a:t>
            </a:r>
            <a:r>
              <a:rPr sz="1500" spc="-80" dirty="0">
                <a:latin typeface="Verdana"/>
                <a:cs typeface="Verdana"/>
              </a:rPr>
              <a:t>уть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са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40" dirty="0">
                <a:latin typeface="Verdana"/>
                <a:cs typeface="Verdana"/>
              </a:rPr>
              <a:t>у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се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14" dirty="0">
                <a:latin typeface="Tahoma"/>
                <a:cs typeface="Tahoma"/>
              </a:rPr>
              <a:t>:</a:t>
            </a:r>
            <a:r>
              <a:rPr sz="1500" spc="-65" dirty="0">
                <a:latin typeface="Tahoma"/>
                <a:cs typeface="Tahom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55" dirty="0">
                <a:latin typeface="Verdana"/>
                <a:cs typeface="Verdana"/>
              </a:rPr>
              <a:t>зл</a:t>
            </a:r>
            <a:r>
              <a:rPr sz="1500" spc="-60" dirty="0">
                <a:latin typeface="Verdana"/>
                <a:cs typeface="Verdana"/>
              </a:rPr>
              <a:t>ё</a:t>
            </a:r>
            <a:r>
              <a:rPr sz="1500" spc="-55" dirty="0">
                <a:latin typeface="Verdana"/>
                <a:cs typeface="Verdana"/>
              </a:rPr>
              <a:t>ты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65" dirty="0">
                <a:latin typeface="Verdana"/>
                <a:cs typeface="Verdana"/>
              </a:rPr>
              <a:t>я</a:t>
            </a:r>
            <a:r>
              <a:rPr sz="1500" spc="-40" dirty="0">
                <a:latin typeface="Tahoma"/>
                <a:cs typeface="Tahoma"/>
              </a:rPr>
              <a:t>.</a:t>
            </a:r>
            <a:endParaRPr sz="1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25730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/>
              <a:tabLst>
                <a:tab pos="487045" algn="l"/>
              </a:tabLst>
            </a:pPr>
            <a:r>
              <a:rPr sz="2800" spc="-170" dirty="0">
                <a:solidFill>
                  <a:srgbClr val="1C5C5F"/>
                </a:solidFill>
                <a:latin typeface="Verdana"/>
                <a:cs typeface="Verdana"/>
              </a:rPr>
              <a:t>Духовно-нравственные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50" dirty="0">
                <a:solidFill>
                  <a:srgbClr val="1C5C5F"/>
                </a:solidFill>
                <a:latin typeface="Verdana"/>
                <a:cs typeface="Verdana"/>
              </a:rPr>
              <a:t>ориентиры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Внутренний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мир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его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личностные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качества</a:t>
            </a:r>
            <a:r>
              <a:rPr sz="14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Отношение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другому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человеку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1C5C5F"/>
                </a:solidFill>
                <a:latin typeface="Trebuchet MS"/>
                <a:cs typeface="Trebuchet MS"/>
              </a:rPr>
              <a:t>(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окружению</a:t>
            </a:r>
            <a:r>
              <a:rPr sz="1400" spc="-85" dirty="0">
                <a:solidFill>
                  <a:srgbClr val="1C5C5F"/>
                </a:solidFill>
                <a:latin typeface="Trebuchet MS"/>
                <a:cs typeface="Trebuchet MS"/>
              </a:rPr>
              <a:t>),</a:t>
            </a:r>
            <a:r>
              <a:rPr sz="1400" spc="-35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нравственные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идеалы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выбор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между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добром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злом</a:t>
            </a:r>
            <a:r>
              <a:rPr sz="1400" spc="-7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з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9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Свобода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ограничения</a:t>
            </a:r>
            <a:r>
              <a:rPr sz="1400" spc="-95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390" y="1769364"/>
            <a:ext cx="9308465" cy="4939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" dirty="0">
                <a:solidFill>
                  <a:srgbClr val="C00000"/>
                </a:solidFill>
                <a:latin typeface="Arial"/>
                <a:cs typeface="Arial"/>
              </a:rPr>
              <a:t>ЧТО</a:t>
            </a:r>
            <a:r>
              <a:rPr sz="1400" b="1" spc="-4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400" b="1" spc="-15" dirty="0">
                <a:solidFill>
                  <a:srgbClr val="C00000"/>
                </a:solidFill>
                <a:latin typeface="Arial"/>
                <a:cs typeface="Arial"/>
              </a:rPr>
              <a:t>ПОЧИТАТЬ: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Небольшое,</a:t>
            </a:r>
            <a:r>
              <a:rPr sz="1400" b="1" spc="-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B050"/>
                </a:solidFill>
                <a:latin typeface="Arial"/>
                <a:cs typeface="Arial"/>
              </a:rPr>
              <a:t>но </a:t>
            </a: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универсальное: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  <a:spcBef>
                <a:spcPts val="25"/>
              </a:spcBef>
            </a:pP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М</a:t>
            </a:r>
            <a:r>
              <a:rPr sz="1400" spc="-75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00B050"/>
                </a:solidFill>
                <a:latin typeface="Verdana"/>
                <a:cs typeface="Verdana"/>
              </a:rPr>
              <a:t>Шолохов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0" dirty="0">
                <a:solidFill>
                  <a:srgbClr val="00B050"/>
                </a:solidFill>
                <a:latin typeface="Verdana"/>
                <a:cs typeface="Verdana"/>
              </a:rPr>
              <a:t>Судьба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человека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смысл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жизни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нравственный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выбор</a:t>
            </a:r>
            <a:r>
              <a:rPr sz="1400" spc="-9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добро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зло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630"/>
              </a:lnSpc>
            </a:pP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Антуан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00B050"/>
                </a:solidFill>
                <a:latin typeface="Verdana"/>
                <a:cs typeface="Verdana"/>
              </a:rPr>
              <a:t>де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Сент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-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Экзюпери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Маленький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принц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смысл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жизни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ответственность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любовь</a:t>
            </a:r>
            <a:r>
              <a:rPr sz="1400" spc="-9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дружба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 marR="5080">
              <a:lnSpc>
                <a:spcPct val="101400"/>
              </a:lnSpc>
            </a:pP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М</a:t>
            </a:r>
            <a:r>
              <a:rPr sz="1400" spc="-75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Горький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Старуха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Изергиль</a:t>
            </a:r>
            <a:r>
              <a:rPr sz="1400" spc="-6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смысл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жизни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гордость</a:t>
            </a:r>
            <a:r>
              <a:rPr sz="1400" spc="-7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свобода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личная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свобода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народа</a:t>
            </a:r>
            <a:r>
              <a:rPr sz="1400" spc="-8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Verdana"/>
                <a:cs typeface="Verdana"/>
              </a:rPr>
              <a:t>ответственность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40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Д</a:t>
            </a:r>
            <a:r>
              <a:rPr sz="1400" spc="-35" dirty="0">
                <a:solidFill>
                  <a:srgbClr val="00B050"/>
                </a:solidFill>
                <a:latin typeface="Verdana"/>
                <a:cs typeface="Verdana"/>
              </a:rPr>
              <a:t>ж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ек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120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25" dirty="0">
                <a:solidFill>
                  <a:srgbClr val="00B050"/>
                </a:solidFill>
                <a:latin typeface="Verdana"/>
                <a:cs typeface="Verdana"/>
              </a:rPr>
              <a:t>д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114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</a:t>
            </a:r>
            <a:r>
              <a:rPr sz="1400" spc="-95" dirty="0">
                <a:solidFill>
                  <a:srgbClr val="00B050"/>
                </a:solidFill>
                <a:latin typeface="Verdana"/>
                <a:cs typeface="Verdana"/>
              </a:rPr>
              <a:t>ю</a:t>
            </a:r>
            <a:r>
              <a:rPr sz="1400" spc="-90" dirty="0">
                <a:solidFill>
                  <a:srgbClr val="00B050"/>
                </a:solidFill>
                <a:latin typeface="Verdana"/>
                <a:cs typeface="Verdana"/>
              </a:rPr>
              <a:t>б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ь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к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00B050"/>
                </a:solidFill>
                <a:latin typeface="Verdana"/>
                <a:cs typeface="Verdana"/>
              </a:rPr>
              <a:t>ж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з</a:t>
            </a:r>
            <a:r>
              <a:rPr sz="1400" spc="-90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и</a:t>
            </a:r>
            <a:r>
              <a:rPr sz="1400" spc="4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120" dirty="0">
                <a:solidFill>
                  <a:srgbClr val="7F7F7F"/>
                </a:solidFill>
                <a:latin typeface="Verdana"/>
                <a:cs typeface="Verdana"/>
              </a:rPr>
              <a:t>п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е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д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т</a:t>
            </a:r>
            <a:r>
              <a:rPr sz="1400" spc="-35" dirty="0">
                <a:solidFill>
                  <a:srgbClr val="7F7F7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55" dirty="0">
                <a:solidFill>
                  <a:srgbClr val="7F7F7F"/>
                </a:solidFill>
                <a:latin typeface="Verdana"/>
                <a:cs typeface="Verdana"/>
              </a:rPr>
              <a:t>ьст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13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д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ух</a:t>
            </a:r>
            <a:r>
              <a:rPr sz="1400" spc="-114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5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 marR="3095625">
              <a:lnSpc>
                <a:spcPct val="101400"/>
              </a:lnSpc>
            </a:pPr>
            <a:r>
              <a:rPr sz="1400" spc="-1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135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13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ла</a:t>
            </a:r>
            <a:r>
              <a:rPr sz="1400" spc="-30" dirty="0">
                <a:solidFill>
                  <a:srgbClr val="00B050"/>
                </a:solidFill>
                <a:latin typeface="Verdana"/>
                <a:cs typeface="Verdana"/>
              </a:rPr>
              <a:t>т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120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Ю</a:t>
            </a:r>
            <a:r>
              <a:rPr sz="1400" spc="-90" dirty="0">
                <a:solidFill>
                  <a:srgbClr val="00B050"/>
                </a:solidFill>
                <a:latin typeface="Verdana"/>
                <a:cs typeface="Verdana"/>
              </a:rPr>
              <a:t>ш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ка</a:t>
            </a:r>
            <a:r>
              <a:rPr sz="1400" spc="4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40" dirty="0">
                <a:solidFill>
                  <a:srgbClr val="7F7F7F"/>
                </a:solidFill>
                <a:latin typeface="Verdana"/>
                <a:cs typeface="Verdana"/>
              </a:rPr>
              <a:t>с</a:t>
            </a:r>
            <a:r>
              <a:rPr sz="1400" spc="-50" dirty="0">
                <a:solidFill>
                  <a:srgbClr val="7F7F7F"/>
                </a:solidFill>
                <a:latin typeface="Verdana"/>
                <a:cs typeface="Verdana"/>
              </a:rPr>
              <a:t>м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сл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7F7F7F"/>
                </a:solidFill>
                <a:latin typeface="Verdana"/>
                <a:cs typeface="Verdana"/>
              </a:rPr>
              <a:t>ж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з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3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120" dirty="0">
                <a:solidFill>
                  <a:srgbClr val="7F7F7F"/>
                </a:solidFill>
                <a:latin typeface="Verdana"/>
                <a:cs typeface="Verdana"/>
              </a:rPr>
              <a:t>н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35" dirty="0">
                <a:solidFill>
                  <a:srgbClr val="7F7F7F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7F7F7F"/>
                </a:solidFill>
                <a:latin typeface="Verdana"/>
                <a:cs typeface="Verdana"/>
              </a:rPr>
              <a:t>нн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й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б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13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д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б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7F7F7F"/>
                </a:solidFill>
                <a:latin typeface="Verdana"/>
                <a:cs typeface="Verdana"/>
              </a:rPr>
              <a:t>з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45" dirty="0">
                <a:solidFill>
                  <a:srgbClr val="7F7F7F"/>
                </a:solidFill>
                <a:latin typeface="Trebuchet MS"/>
                <a:cs typeface="Trebuchet MS"/>
              </a:rPr>
              <a:t>) 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7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И</a:t>
            </a:r>
            <a:r>
              <a:rPr sz="1400" spc="-85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Куприн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Чудесный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доктор</a:t>
            </a:r>
            <a:r>
              <a:rPr sz="1400" spc="-4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добро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зло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85"/>
              </a:lnSpc>
            </a:pP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Астафьев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Конь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00B050"/>
                </a:solidFill>
                <a:latin typeface="Verdana"/>
                <a:cs typeface="Verdana"/>
              </a:rPr>
              <a:t>с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розовой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гривой</a:t>
            </a:r>
            <a:r>
              <a:rPr sz="1400" spc="-7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муки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совести</a:t>
            </a:r>
            <a:r>
              <a:rPr sz="1400" spc="-6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нравственный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выбор</a:t>
            </a:r>
            <a:r>
              <a:rPr sz="1400" spc="-9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самоанализ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 marR="2844165">
              <a:lnSpc>
                <a:spcPct val="101400"/>
              </a:lnSpc>
              <a:spcBef>
                <a:spcPts val="5"/>
              </a:spcBef>
            </a:pP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Чехов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Скрипка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Ротшильда</a:t>
            </a:r>
            <a:r>
              <a:rPr sz="1400" spc="-4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смысл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жизни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муки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совести</a:t>
            </a:r>
            <a:r>
              <a:rPr sz="1400" spc="-6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самоанализ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40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13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Г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р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и</a:t>
            </a:r>
            <a:r>
              <a:rPr sz="1400" spc="-114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75" dirty="0">
                <a:solidFill>
                  <a:srgbClr val="00B050"/>
                </a:solidFill>
                <a:latin typeface="Verdana"/>
                <a:cs typeface="Verdana"/>
              </a:rPr>
              <a:t>З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ё</a:t>
            </a:r>
            <a:r>
              <a:rPr sz="1400" spc="-120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я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ла</a:t>
            </a:r>
            <a:r>
              <a:rPr sz="1400" spc="-40" dirty="0">
                <a:solidFill>
                  <a:srgbClr val="00B050"/>
                </a:solidFill>
                <a:latin typeface="Verdana"/>
                <a:cs typeface="Verdana"/>
              </a:rPr>
              <a:t>м</a:t>
            </a:r>
            <a:r>
              <a:rPr sz="1400" spc="-120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4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40" dirty="0">
                <a:solidFill>
                  <a:srgbClr val="7F7F7F"/>
                </a:solidFill>
                <a:latin typeface="Verdana"/>
                <a:cs typeface="Verdana"/>
              </a:rPr>
              <a:t>с</a:t>
            </a:r>
            <a:r>
              <a:rPr sz="1400" spc="-50" dirty="0">
                <a:solidFill>
                  <a:srgbClr val="7F7F7F"/>
                </a:solidFill>
                <a:latin typeface="Verdana"/>
                <a:cs typeface="Verdana"/>
              </a:rPr>
              <a:t>м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сл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7F7F7F"/>
                </a:solidFill>
                <a:latin typeface="Verdana"/>
                <a:cs typeface="Verdana"/>
              </a:rPr>
              <a:t>ж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з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3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д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ух</a:t>
            </a:r>
            <a:r>
              <a:rPr sz="1400" spc="-114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5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Астафьев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Фотография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95" dirty="0">
                <a:solidFill>
                  <a:srgbClr val="00B050"/>
                </a:solidFill>
                <a:latin typeface="Verdana"/>
                <a:cs typeface="Verdana"/>
              </a:rPr>
              <a:t>на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которой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меня</a:t>
            </a:r>
            <a:r>
              <a:rPr sz="1400" spc="-9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00B050"/>
                </a:solidFill>
                <a:latin typeface="Verdana"/>
                <a:cs typeface="Verdana"/>
              </a:rPr>
              <a:t>нет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дружба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2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13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Г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Д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р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ы 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л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х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4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ю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б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ь</a:t>
            </a:r>
            <a:r>
              <a:rPr sz="1400" spc="-5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solidFill>
                  <a:srgbClr val="0070C0"/>
                </a:solidFill>
                <a:latin typeface="Arial"/>
                <a:cs typeface="Arial"/>
              </a:rPr>
              <a:t>Большое, </a:t>
            </a:r>
            <a:r>
              <a:rPr sz="1400" b="1" dirty="0">
                <a:solidFill>
                  <a:srgbClr val="0070C0"/>
                </a:solidFill>
                <a:latin typeface="Arial"/>
                <a:cs typeface="Arial"/>
              </a:rPr>
              <a:t>но</a:t>
            </a:r>
            <a:r>
              <a:rPr sz="1400" b="1" spc="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70C0"/>
                </a:solidFill>
                <a:latin typeface="Arial"/>
                <a:cs typeface="Arial"/>
              </a:rPr>
              <a:t>универсальное:</a:t>
            </a:r>
            <a:endParaRPr sz="1400">
              <a:latin typeface="Arial"/>
              <a:cs typeface="Arial"/>
            </a:endParaRPr>
          </a:p>
          <a:p>
            <a:pPr marL="12700" marR="1406525">
              <a:lnSpc>
                <a:spcPct val="101400"/>
              </a:lnSpc>
            </a:pP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А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0070C0"/>
                </a:solidFill>
                <a:latin typeface="Verdana"/>
                <a:cs typeface="Verdana"/>
              </a:rPr>
              <a:t>Пушкин</a:t>
            </a:r>
            <a:r>
              <a:rPr sz="1400" spc="-10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«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Капитанская</a:t>
            </a:r>
            <a:r>
              <a:rPr sz="1400" spc="-9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0070C0"/>
                </a:solidFill>
                <a:latin typeface="Verdana"/>
                <a:cs typeface="Verdana"/>
              </a:rPr>
              <a:t>дочка</a:t>
            </a:r>
            <a:r>
              <a:rPr sz="1400" spc="-50" dirty="0">
                <a:solidFill>
                  <a:srgbClr val="0070C0"/>
                </a:solidFill>
                <a:latin typeface="Trebuchet MS"/>
                <a:cs typeface="Trebuchet MS"/>
              </a:rPr>
              <a:t>»</a:t>
            </a:r>
            <a:r>
              <a:rPr sz="1400" spc="-3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смысл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жизни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нравственный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выбор</a:t>
            </a:r>
            <a:r>
              <a:rPr sz="1400" spc="-9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добро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зло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любовь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40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30" dirty="0">
                <a:solidFill>
                  <a:srgbClr val="0070C0"/>
                </a:solidFill>
                <a:latin typeface="Verdana"/>
                <a:cs typeface="Verdana"/>
              </a:rPr>
              <a:t>В</a:t>
            </a:r>
            <a:r>
              <a:rPr sz="1400" spc="-130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10" dirty="0">
                <a:solidFill>
                  <a:srgbClr val="0070C0"/>
                </a:solidFill>
                <a:latin typeface="Verdana"/>
                <a:cs typeface="Verdana"/>
              </a:rPr>
              <a:t>А</a:t>
            </a:r>
            <a:r>
              <a:rPr sz="1400" spc="-35" dirty="0">
                <a:solidFill>
                  <a:srgbClr val="0070C0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0070C0"/>
                </a:solidFill>
                <a:latin typeface="Verdana"/>
                <a:cs typeface="Verdana"/>
              </a:rPr>
              <a:t>а</a:t>
            </a:r>
            <a:r>
              <a:rPr sz="1400" spc="-20" dirty="0">
                <a:solidFill>
                  <a:srgbClr val="0070C0"/>
                </a:solidFill>
                <a:latin typeface="Verdana"/>
                <a:cs typeface="Verdana"/>
              </a:rPr>
              <a:t>ф</a:t>
            </a:r>
            <a:r>
              <a:rPr sz="1400" spc="-80" dirty="0">
                <a:solidFill>
                  <a:srgbClr val="0070C0"/>
                </a:solidFill>
                <a:latin typeface="Verdana"/>
                <a:cs typeface="Verdana"/>
              </a:rPr>
              <a:t>ь</a:t>
            </a:r>
            <a:r>
              <a:rPr sz="1400" spc="-85" dirty="0">
                <a:solidFill>
                  <a:srgbClr val="0070C0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0070C0"/>
                </a:solidFill>
                <a:latin typeface="Verdana"/>
                <a:cs typeface="Verdana"/>
              </a:rPr>
              <a:t>в</a:t>
            </a:r>
            <a:r>
              <a:rPr sz="1400" spc="-110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0070C0"/>
                </a:solidFill>
                <a:latin typeface="Trebuchet MS"/>
                <a:cs typeface="Trebuchet MS"/>
              </a:rPr>
              <a:t>«</a:t>
            </a:r>
            <a:r>
              <a:rPr sz="1400" spc="-70" dirty="0">
                <a:solidFill>
                  <a:srgbClr val="0070C0"/>
                </a:solidFill>
                <a:latin typeface="Verdana"/>
                <a:cs typeface="Verdana"/>
              </a:rPr>
              <a:t>Л</a:t>
            </a:r>
            <a:r>
              <a:rPr sz="1400" spc="-95" dirty="0">
                <a:solidFill>
                  <a:srgbClr val="0070C0"/>
                </a:solidFill>
                <a:latin typeface="Verdana"/>
                <a:cs typeface="Verdana"/>
              </a:rPr>
              <a:t>ю</a:t>
            </a:r>
            <a:r>
              <a:rPr sz="1400" spc="-25" dirty="0">
                <a:solidFill>
                  <a:srgbClr val="0070C0"/>
                </a:solidFill>
                <a:latin typeface="Verdana"/>
                <a:cs typeface="Verdana"/>
              </a:rPr>
              <a:t>д</a:t>
            </a:r>
            <a:r>
              <a:rPr sz="1400" spc="-80" dirty="0">
                <a:solidFill>
                  <a:srgbClr val="0070C0"/>
                </a:solidFill>
                <a:latin typeface="Verdana"/>
                <a:cs typeface="Verdana"/>
              </a:rPr>
              <a:t>о</a:t>
            </a:r>
            <a:r>
              <a:rPr sz="1400" spc="-100" dirty="0">
                <a:solidFill>
                  <a:srgbClr val="0070C0"/>
                </a:solidFill>
                <a:latin typeface="Verdana"/>
                <a:cs typeface="Verdana"/>
              </a:rPr>
              <a:t>ч</a:t>
            </a:r>
            <a:r>
              <a:rPr sz="1400" spc="-70" dirty="0">
                <a:solidFill>
                  <a:srgbClr val="0070C0"/>
                </a:solidFill>
                <a:latin typeface="Verdana"/>
                <a:cs typeface="Verdana"/>
              </a:rPr>
              <a:t>ка</a:t>
            </a:r>
            <a:r>
              <a:rPr sz="1400" spc="40" dirty="0">
                <a:solidFill>
                  <a:srgbClr val="0070C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120" dirty="0">
                <a:solidFill>
                  <a:srgbClr val="7F7F7F"/>
                </a:solidFill>
                <a:latin typeface="Verdana"/>
                <a:cs typeface="Verdana"/>
              </a:rPr>
              <a:t>н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а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35" dirty="0">
                <a:solidFill>
                  <a:srgbClr val="7F7F7F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7F7F7F"/>
                </a:solidFill>
                <a:latin typeface="Verdana"/>
                <a:cs typeface="Verdana"/>
              </a:rPr>
              <a:t>нн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й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в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ы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б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130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25" dirty="0">
                <a:solidFill>
                  <a:srgbClr val="7F7F7F"/>
                </a:solidFill>
                <a:latin typeface="Verdana"/>
                <a:cs typeface="Verdana"/>
              </a:rPr>
              <a:t>д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б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р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7F7F7F"/>
                </a:solidFill>
                <a:latin typeface="Verdana"/>
                <a:cs typeface="Verdana"/>
              </a:rPr>
              <a:t>з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</a:t>
            </a:r>
            <a:r>
              <a:rPr sz="1400" spc="-5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solidFill>
                  <a:srgbClr val="7030A0"/>
                </a:solidFill>
                <a:latin typeface="Arial"/>
                <a:cs typeface="Arial"/>
              </a:rPr>
              <a:t>Фэнтези: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Д</a:t>
            </a:r>
            <a:r>
              <a:rPr sz="1400" spc="-35" dirty="0">
                <a:solidFill>
                  <a:srgbClr val="7030A0"/>
                </a:solidFill>
                <a:latin typeface="Verdana"/>
                <a:cs typeface="Verdana"/>
              </a:rPr>
              <a:t>ж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20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лк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4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-30" dirty="0">
                <a:solidFill>
                  <a:srgbClr val="7030A0"/>
                </a:solidFill>
                <a:latin typeface="Verdana"/>
                <a:cs typeface="Verdana"/>
              </a:rPr>
              <a:t>В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ла</a:t>
            </a:r>
            <a:r>
              <a:rPr sz="1400" spc="-35" dirty="0">
                <a:solidFill>
                  <a:srgbClr val="7030A0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4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105" dirty="0">
                <a:solidFill>
                  <a:srgbClr val="7030A0"/>
                </a:solidFill>
                <a:latin typeface="Verdana"/>
                <a:cs typeface="Verdana"/>
              </a:rPr>
              <a:t>ц</a:t>
            </a:r>
            <a:r>
              <a:rPr sz="1400" spc="4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endParaRPr sz="1400">
              <a:latin typeface="Trebuchet MS"/>
              <a:cs typeface="Trebuchet MS"/>
            </a:endParaRPr>
          </a:p>
          <a:p>
            <a:pPr marL="12700" marR="3789045">
              <a:lnSpc>
                <a:spcPct val="101400"/>
              </a:lnSpc>
            </a:pP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Д</a:t>
            </a:r>
            <a:r>
              <a:rPr sz="1400" spc="-35" dirty="0">
                <a:solidFill>
                  <a:srgbClr val="7030A0"/>
                </a:solidFill>
                <a:latin typeface="Verdana"/>
                <a:cs typeface="Verdana"/>
              </a:rPr>
              <a:t>ж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20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лк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4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-30" dirty="0">
                <a:solidFill>
                  <a:srgbClr val="7030A0"/>
                </a:solidFill>
                <a:latin typeface="Verdana"/>
                <a:cs typeface="Verdana"/>
              </a:rPr>
              <a:t>Х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7030A0"/>
                </a:solidFill>
                <a:latin typeface="Verdana"/>
                <a:cs typeface="Verdana"/>
              </a:rPr>
              <a:t>бб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5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20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уд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7030A0"/>
                </a:solidFill>
                <a:latin typeface="Verdana"/>
                <a:cs typeface="Verdana"/>
              </a:rPr>
              <a:t>б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50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4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030A0"/>
                </a:solidFill>
                <a:latin typeface="Trebuchet MS"/>
                <a:cs typeface="Trebuchet MS"/>
              </a:rPr>
              <a:t>(</a:t>
            </a:r>
            <a:r>
              <a:rPr sz="1400" spc="-145" dirty="0">
                <a:solidFill>
                  <a:srgbClr val="7030A0"/>
                </a:solidFill>
                <a:latin typeface="Verdana"/>
                <a:cs typeface="Verdana"/>
              </a:rPr>
              <a:t>ш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105" dirty="0">
                <a:solidFill>
                  <a:srgbClr val="7030A0"/>
                </a:solidFill>
                <a:latin typeface="Verdana"/>
                <a:cs typeface="Verdana"/>
              </a:rPr>
              <a:t>ь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я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п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105" dirty="0">
                <a:solidFill>
                  <a:srgbClr val="7030A0"/>
                </a:solidFill>
                <a:latin typeface="Verdana"/>
                <a:cs typeface="Verdana"/>
              </a:rPr>
              <a:t>г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40" dirty="0">
                <a:solidFill>
                  <a:srgbClr val="7030A0"/>
                </a:solidFill>
                <a:latin typeface="Verdana"/>
                <a:cs typeface="Verdana"/>
              </a:rPr>
              <a:t>мм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45" dirty="0">
                <a:solidFill>
                  <a:srgbClr val="7030A0"/>
                </a:solidFill>
                <a:latin typeface="Trebuchet MS"/>
                <a:cs typeface="Trebuchet MS"/>
              </a:rPr>
              <a:t>)  </a:t>
            </a:r>
            <a:r>
              <a:rPr sz="1400" spc="-1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30" dirty="0">
                <a:solidFill>
                  <a:srgbClr val="7030A0"/>
                </a:solidFill>
                <a:latin typeface="Verdana"/>
                <a:cs typeface="Verdana"/>
              </a:rPr>
              <a:t>С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п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7030A0"/>
                </a:solidFill>
                <a:latin typeface="Verdana"/>
                <a:cs typeface="Verdana"/>
              </a:rPr>
              <a:t>в</a:t>
            </a:r>
            <a:r>
              <a:rPr sz="1400" spc="-55" dirty="0">
                <a:solidFill>
                  <a:srgbClr val="7030A0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й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-30" dirty="0">
                <a:solidFill>
                  <a:srgbClr val="7030A0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25" dirty="0">
                <a:solidFill>
                  <a:srgbClr val="7030A0"/>
                </a:solidFill>
                <a:latin typeface="Verdana"/>
                <a:cs typeface="Verdana"/>
              </a:rPr>
              <a:t>д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ь</a:t>
            </a:r>
            <a:r>
              <a:rPr sz="1400" spc="-75" dirty="0">
                <a:solidFill>
                  <a:srgbClr val="7030A0"/>
                </a:solidFill>
                <a:latin typeface="Verdana"/>
                <a:cs typeface="Verdana"/>
              </a:rPr>
              <a:t>м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ак</a:t>
            </a:r>
            <a:r>
              <a:rPr sz="1400" spc="4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Д</a:t>
            </a:r>
            <a:r>
              <a:rPr sz="1400" spc="-35" dirty="0">
                <a:solidFill>
                  <a:srgbClr val="7030A0"/>
                </a:solidFill>
                <a:latin typeface="Verdana"/>
                <a:cs typeface="Verdana"/>
              </a:rPr>
              <a:t>ж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4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85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95" dirty="0">
                <a:solidFill>
                  <a:srgbClr val="7030A0"/>
                </a:solidFill>
                <a:latin typeface="Verdana"/>
                <a:cs typeface="Verdana"/>
              </a:rPr>
              <a:t>у</a:t>
            </a:r>
            <a:r>
              <a:rPr sz="1400" spc="-105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г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-75" dirty="0">
                <a:solidFill>
                  <a:srgbClr val="7030A0"/>
                </a:solidFill>
                <a:latin typeface="Verdana"/>
                <a:cs typeface="Verdana"/>
              </a:rPr>
              <a:t>Г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а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рр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7030A0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15" dirty="0">
                <a:solidFill>
                  <a:srgbClr val="7030A0"/>
                </a:solidFill>
                <a:latin typeface="Verdana"/>
                <a:cs typeface="Verdana"/>
              </a:rPr>
              <a:t>тт</a:t>
            </a:r>
            <a:r>
              <a:rPr sz="1400" spc="-2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4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06299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 startAt="2"/>
              <a:tabLst>
                <a:tab pos="487045" algn="l"/>
              </a:tabLst>
            </a:pP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Семья,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общество,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Отечество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 dirty="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3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ья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;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нн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сти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ии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 dirty="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400" spc="-135" dirty="0">
                <a:solidFill>
                  <a:srgbClr val="1C5C5F"/>
                </a:solidFill>
                <a:latin typeface="Verdana"/>
                <a:cs typeface="Verdana"/>
              </a:rPr>
              <a:t>щ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3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 dirty="0">
              <a:latin typeface="Trebuchet MS"/>
              <a:cs typeface="Trebuchet MS"/>
            </a:endParaRPr>
          </a:p>
          <a:p>
            <a:pPr marL="435609" lvl="1" indent="-344805">
              <a:lnSpc>
                <a:spcPts val="158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Родина</a:t>
            </a:r>
            <a:r>
              <a:rPr sz="1400" spc="-6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государство</a:t>
            </a:r>
            <a:r>
              <a:rPr sz="1400" spc="-75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гражданская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позиция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8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389" y="1576832"/>
            <a:ext cx="11540011" cy="41601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15" dirty="0">
                <a:latin typeface="Verdana"/>
                <a:cs typeface="Verdana"/>
              </a:rPr>
              <a:t>Т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10" dirty="0">
                <a:latin typeface="Verdana"/>
                <a:cs typeface="Verdana"/>
              </a:rPr>
              <a:t>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э</a:t>
            </a:r>
            <a:r>
              <a:rPr sz="1500" spc="-40" dirty="0">
                <a:latin typeface="Verdana"/>
                <a:cs typeface="Verdana"/>
              </a:rPr>
              <a:t>то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30" dirty="0">
                <a:latin typeface="Verdana"/>
                <a:cs typeface="Verdana"/>
              </a:rPr>
              <a:t>зд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ла</a:t>
            </a:r>
            <a:r>
              <a:rPr sz="1500" spc="-114" dirty="0">
                <a:latin typeface="Tahoma"/>
                <a:cs typeface="Tahoma"/>
              </a:rPr>
              <a:t>:</a:t>
            </a:r>
            <a:endParaRPr sz="1500" dirty="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связаны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взглядом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на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человека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как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представителя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b="1" spc="-25" dirty="0">
                <a:solidFill>
                  <a:srgbClr val="C00000"/>
                </a:solidFill>
                <a:latin typeface="Arial"/>
                <a:cs typeface="Arial"/>
              </a:rPr>
              <a:t>семьи</a:t>
            </a:r>
            <a:r>
              <a:rPr sz="1500" spc="-2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социума</a:t>
            </a:r>
            <a:r>
              <a:rPr sz="1500" spc="-80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народа</a:t>
            </a:r>
            <a:r>
              <a:rPr sz="1500" spc="-10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поколения</a:t>
            </a:r>
            <a:r>
              <a:rPr sz="1500" spc="-80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100" dirty="0">
                <a:latin typeface="Verdana"/>
                <a:cs typeface="Verdana"/>
              </a:rPr>
              <a:t>эпохи</a:t>
            </a:r>
            <a:r>
              <a:rPr sz="1500" spc="-100" dirty="0">
                <a:latin typeface="Tahoma"/>
                <a:cs typeface="Tahoma"/>
              </a:rPr>
              <a:t>;</a:t>
            </a:r>
            <a:endParaRPr sz="1500" dirty="0">
              <a:latin typeface="Tahoma"/>
              <a:cs typeface="Tahoma"/>
            </a:endParaRPr>
          </a:p>
          <a:p>
            <a:pPr marL="12700" marR="20066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80" dirty="0">
                <a:latin typeface="Verdana"/>
                <a:cs typeface="Verdana"/>
              </a:rPr>
              <a:t>нацеливают </a:t>
            </a:r>
            <a:r>
              <a:rPr sz="1500" spc="-95" dirty="0">
                <a:latin typeface="Verdana"/>
                <a:cs typeface="Verdana"/>
              </a:rPr>
              <a:t>на </a:t>
            </a:r>
            <a:r>
              <a:rPr sz="1500" spc="-85" dirty="0">
                <a:latin typeface="Verdana"/>
                <a:cs typeface="Verdana"/>
              </a:rPr>
              <a:t>размышление </a:t>
            </a:r>
            <a:r>
              <a:rPr sz="1500" spc="-80" dirty="0">
                <a:latin typeface="Verdana"/>
                <a:cs typeface="Verdana"/>
              </a:rPr>
              <a:t>о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семейных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общественных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ценностях</a:t>
            </a:r>
            <a:r>
              <a:rPr sz="1500" dirty="0">
                <a:latin typeface="Tahoma"/>
                <a:cs typeface="Tahoma"/>
              </a:rPr>
              <a:t>, </a:t>
            </a:r>
            <a:r>
              <a:rPr sz="1500" spc="-80" dirty="0">
                <a:latin typeface="Verdana"/>
                <a:cs typeface="Verdana"/>
              </a:rPr>
              <a:t>традициях </a:t>
            </a:r>
            <a:r>
              <a:rPr sz="1500" spc="-85" dirty="0">
                <a:latin typeface="Verdana"/>
                <a:cs typeface="Verdana"/>
              </a:rPr>
              <a:t>и обычаях</a:t>
            </a:r>
            <a:r>
              <a:rPr sz="1500" spc="-85" dirty="0">
                <a:latin typeface="Tahoma"/>
                <a:cs typeface="Tahoma"/>
              </a:rPr>
              <a:t>, </a:t>
            </a:r>
            <a:r>
              <a:rPr sz="1500" spc="-80" dirty="0">
                <a:latin typeface="Verdana"/>
                <a:cs typeface="Verdana"/>
              </a:rPr>
              <a:t>межличностных </a:t>
            </a:r>
            <a:r>
              <a:rPr sz="1500" spc="-515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отношениях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влиянии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среды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на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человека</a:t>
            </a:r>
            <a:r>
              <a:rPr sz="1500" dirty="0">
                <a:latin typeface="Tahoma"/>
                <a:cs typeface="Tahoma"/>
              </a:rPr>
              <a:t>;</a:t>
            </a:r>
          </a:p>
          <a:p>
            <a:pPr marL="12700" marR="762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60" dirty="0">
                <a:latin typeface="Verdana"/>
                <a:cs typeface="Verdana"/>
              </a:rPr>
              <a:t>касаются </a:t>
            </a:r>
            <a:r>
              <a:rPr sz="1500" spc="-85" dirty="0">
                <a:latin typeface="Verdana"/>
                <a:cs typeface="Verdana"/>
              </a:rPr>
              <a:t>вопросов </a:t>
            </a:r>
            <a:r>
              <a:rPr sz="1500" spc="-75" dirty="0">
                <a:latin typeface="Verdana"/>
                <a:cs typeface="Verdana"/>
              </a:rPr>
              <a:t>исторического времени</a:t>
            </a:r>
            <a:r>
              <a:rPr sz="1500" spc="-75" dirty="0">
                <a:latin typeface="Tahoma"/>
                <a:cs typeface="Tahoma"/>
              </a:rPr>
              <a:t>, </a:t>
            </a:r>
            <a:r>
              <a:rPr sz="1500" b="1" spc="30" dirty="0">
                <a:solidFill>
                  <a:srgbClr val="C00000"/>
                </a:solidFill>
                <a:latin typeface="Arial"/>
                <a:cs typeface="Arial"/>
              </a:rPr>
              <a:t>гражданских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идеалов</a:t>
            </a:r>
            <a:r>
              <a:rPr sz="1500" spc="-10" dirty="0">
                <a:latin typeface="Tahoma"/>
                <a:cs typeface="Tahoma"/>
              </a:rPr>
              <a:t>, </a:t>
            </a:r>
            <a:r>
              <a:rPr sz="1500" spc="-65" dirty="0">
                <a:latin typeface="Verdana"/>
                <a:cs typeface="Verdana"/>
              </a:rPr>
              <a:t>важности </a:t>
            </a:r>
            <a:r>
              <a:rPr sz="1500" spc="-90" dirty="0">
                <a:latin typeface="Verdana"/>
                <a:cs typeface="Verdana"/>
              </a:rPr>
              <a:t>сохранения </a:t>
            </a:r>
            <a:r>
              <a:rPr sz="1500" spc="-70" dirty="0">
                <a:latin typeface="Verdana"/>
                <a:cs typeface="Verdana"/>
              </a:rPr>
              <a:t>исторической </a:t>
            </a:r>
            <a:r>
              <a:rPr sz="1500" spc="-60" dirty="0">
                <a:latin typeface="Verdana"/>
                <a:cs typeface="Verdana"/>
              </a:rPr>
              <a:t>памяти</a:t>
            </a:r>
            <a:r>
              <a:rPr sz="1500" spc="-60" dirty="0">
                <a:latin typeface="Tahoma"/>
                <a:cs typeface="Tahoma"/>
              </a:rPr>
              <a:t>, </a:t>
            </a:r>
            <a:r>
              <a:rPr sz="1500" spc="-455" dirty="0">
                <a:latin typeface="Tahoma"/>
                <a:cs typeface="Tahoma"/>
              </a:rPr>
              <a:t> </a:t>
            </a:r>
            <a:r>
              <a:rPr sz="1500" spc="-85" dirty="0">
                <a:latin typeface="Verdana"/>
                <a:cs typeface="Verdana"/>
              </a:rPr>
              <a:t>роли</a:t>
            </a:r>
            <a:r>
              <a:rPr sz="1500" spc="-12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личности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истории</a:t>
            </a:r>
            <a:r>
              <a:rPr sz="1500" spc="-80" dirty="0">
                <a:latin typeface="Tahoma"/>
                <a:cs typeface="Tahoma"/>
              </a:rPr>
              <a:t>;</a:t>
            </a:r>
            <a:endParaRPr sz="1500" dirty="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0" dirty="0">
                <a:latin typeface="Verdana"/>
                <a:cs typeface="Verdana"/>
              </a:rPr>
              <a:t>позволяют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задуматься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славе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бесславии</a:t>
            </a:r>
            <a:r>
              <a:rPr sz="1500" spc="-70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5" dirty="0">
                <a:latin typeface="Verdana"/>
                <a:cs typeface="Verdana"/>
              </a:rPr>
              <a:t>личном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общественном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50" dirty="0">
                <a:latin typeface="Tahoma"/>
                <a:cs typeface="Tahoma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своём</a:t>
            </a:r>
            <a:r>
              <a:rPr sz="15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25" dirty="0">
                <a:solidFill>
                  <a:srgbClr val="C00000"/>
                </a:solidFill>
                <a:latin typeface="Arial"/>
                <a:cs typeface="Arial"/>
              </a:rPr>
              <a:t>вкладе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30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общественный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прогресс</a:t>
            </a:r>
            <a:r>
              <a:rPr sz="1500" spc="-15" dirty="0">
                <a:latin typeface="Tahoma"/>
                <a:cs typeface="Tahoma"/>
              </a:rPr>
              <a:t>;</a:t>
            </a:r>
            <a:endParaRPr sz="1500" dirty="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побуждают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рассуждать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об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образовании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воспитании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споре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поколений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об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общественном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благополучии</a:t>
            </a:r>
            <a:r>
              <a:rPr sz="1500" spc="-90" dirty="0">
                <a:latin typeface="Tahoma"/>
                <a:cs typeface="Tahoma"/>
              </a:rPr>
              <a:t>,</a:t>
            </a:r>
            <a:r>
              <a:rPr sz="1500" spc="-50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endParaRPr sz="15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народном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подвиге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направлениях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развития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общества</a:t>
            </a:r>
            <a:r>
              <a:rPr sz="1500" spc="-70" dirty="0">
                <a:latin typeface="Tahoma"/>
                <a:cs typeface="Tahoma"/>
              </a:rPr>
              <a:t>.</a:t>
            </a:r>
            <a:endParaRPr sz="15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500" b="1" spc="-20" dirty="0">
                <a:solidFill>
                  <a:srgbClr val="00B050"/>
                </a:solidFill>
                <a:latin typeface="Arial"/>
                <a:cs typeface="Arial"/>
              </a:rPr>
              <a:t>Примеры</a:t>
            </a:r>
            <a:r>
              <a:rPr sz="1500" b="1" spc="-4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00B050"/>
                </a:solidFill>
                <a:latin typeface="Arial"/>
                <a:cs typeface="Arial"/>
              </a:rPr>
              <a:t>тем:</a:t>
            </a: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i="1" spc="-10" dirty="0">
                <a:solidFill>
                  <a:srgbClr val="00B050"/>
                </a:solidFill>
                <a:latin typeface="Arial"/>
                <a:cs typeface="Arial"/>
              </a:rPr>
              <a:t>Семейные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60" dirty="0">
                <a:solidFill>
                  <a:srgbClr val="00B050"/>
                </a:solidFill>
                <a:latin typeface="Arial"/>
                <a:cs typeface="Arial"/>
              </a:rPr>
              <a:t>ценности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и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их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95" dirty="0">
                <a:solidFill>
                  <a:srgbClr val="00B050"/>
                </a:solidFill>
                <a:latin typeface="Arial"/>
                <a:cs typeface="Arial"/>
              </a:rPr>
              <a:t>место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50" dirty="0">
                <a:solidFill>
                  <a:srgbClr val="00B050"/>
                </a:solidFill>
                <a:latin typeface="Arial"/>
                <a:cs typeface="Arial"/>
              </a:rPr>
              <a:t>в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55" dirty="0">
                <a:solidFill>
                  <a:srgbClr val="00B050"/>
                </a:solidFill>
                <a:latin typeface="Arial"/>
                <a:cs typeface="Arial"/>
              </a:rPr>
              <a:t>жизни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человека</a:t>
            </a:r>
            <a:r>
              <a:rPr sz="1500" i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" dirty="0">
                <a:latin typeface="Arial"/>
                <a:cs typeface="Arial"/>
              </a:rPr>
              <a:t>//</a:t>
            </a:r>
            <a:r>
              <a:rPr sz="1500" i="1" spc="420" dirty="0">
                <a:latin typeface="Arial"/>
                <a:cs typeface="Arial"/>
              </a:rPr>
              <a:t> </a:t>
            </a:r>
            <a:r>
              <a:rPr sz="1500" spc="-65" dirty="0">
                <a:latin typeface="Verdana"/>
                <a:cs typeface="Verdana"/>
              </a:rPr>
              <a:t>Какое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влияние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семья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оказывает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на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формирование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личности</a:t>
            </a:r>
            <a:r>
              <a:rPr sz="1500" spc="-55" dirty="0">
                <a:latin typeface="Tahoma"/>
                <a:cs typeface="Tahoma"/>
              </a:rPr>
              <a:t>?</a:t>
            </a:r>
            <a:endParaRPr sz="15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500" i="1" spc="80" dirty="0">
                <a:solidFill>
                  <a:srgbClr val="00B050"/>
                </a:solidFill>
                <a:latin typeface="Arial"/>
                <a:cs typeface="Arial"/>
              </a:rPr>
              <a:t>В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чём</a:t>
            </a:r>
            <a:r>
              <a:rPr sz="1500" i="1" spc="-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70" dirty="0">
                <a:solidFill>
                  <a:srgbClr val="00B050"/>
                </a:solidFill>
                <a:latin typeface="Arial"/>
                <a:cs typeface="Arial"/>
              </a:rPr>
              <a:t>может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20" dirty="0">
                <a:solidFill>
                  <a:srgbClr val="00B050"/>
                </a:solidFill>
                <a:latin typeface="Arial"/>
                <a:cs typeface="Arial"/>
              </a:rPr>
              <a:t>проявляться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15" dirty="0">
                <a:solidFill>
                  <a:srgbClr val="00B050"/>
                </a:solidFill>
                <a:latin typeface="Arial"/>
                <a:cs typeface="Arial"/>
              </a:rPr>
              <a:t>любовь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40" dirty="0">
                <a:solidFill>
                  <a:srgbClr val="00B050"/>
                </a:solidFill>
                <a:latin typeface="Arial"/>
                <a:cs typeface="Arial"/>
              </a:rPr>
              <a:t>к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95" dirty="0">
                <a:solidFill>
                  <a:srgbClr val="00B050"/>
                </a:solidFill>
                <a:latin typeface="Arial"/>
                <a:cs typeface="Arial"/>
              </a:rPr>
              <a:t>Отечеству?</a:t>
            </a:r>
            <a:endParaRPr sz="15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40" dirty="0">
                <a:latin typeface="Verdana"/>
                <a:cs typeface="Verdana"/>
              </a:rPr>
              <a:t>то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35" dirty="0">
                <a:latin typeface="Verdana"/>
                <a:cs typeface="Verdana"/>
              </a:rPr>
              <a:t>та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25" dirty="0">
                <a:latin typeface="Verdana"/>
                <a:cs typeface="Verdana"/>
              </a:rPr>
              <a:t>жд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60" dirty="0">
                <a:latin typeface="Verdana"/>
                <a:cs typeface="Verdana"/>
              </a:rPr>
              <a:t>ск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85" dirty="0">
                <a:latin typeface="Verdana"/>
                <a:cs typeface="Verdana"/>
              </a:rPr>
              <a:t>й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 dirty="0">
              <a:latin typeface="Tahoma"/>
              <a:cs typeface="Tahoma"/>
            </a:endParaRPr>
          </a:p>
          <a:p>
            <a:pPr marL="12700" marR="4501515">
              <a:lnSpc>
                <a:spcPct val="100000"/>
              </a:lnSpc>
            </a:pPr>
            <a:r>
              <a:rPr sz="1500" spc="-85" dirty="0">
                <a:latin typeface="Verdana"/>
                <a:cs typeface="Verdana"/>
              </a:rPr>
              <a:t>Какую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роль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сильная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личность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может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сыграть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жизни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общества</a:t>
            </a:r>
            <a:r>
              <a:rPr sz="1500" spc="-50" dirty="0">
                <a:latin typeface="Tahoma"/>
                <a:cs typeface="Tahoma"/>
              </a:rPr>
              <a:t>? </a:t>
            </a:r>
            <a:r>
              <a:rPr sz="1500" spc="-455" dirty="0">
                <a:latin typeface="Tahoma"/>
                <a:cs typeface="Tahoma"/>
              </a:rPr>
              <a:t> </a:t>
            </a:r>
            <a:r>
              <a:rPr sz="1500" spc="-60" dirty="0">
                <a:latin typeface="Verdana"/>
                <a:cs typeface="Verdana"/>
              </a:rPr>
              <a:t>Что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такое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репутация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человека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обществе</a:t>
            </a:r>
            <a:r>
              <a:rPr sz="1500" spc="-50" dirty="0">
                <a:latin typeface="Tahoma"/>
                <a:cs typeface="Tahoma"/>
              </a:rPr>
              <a:t>?</a:t>
            </a:r>
            <a:endParaRPr sz="1500" dirty="0">
              <a:latin typeface="Tahoma"/>
              <a:cs typeface="Tahoma"/>
            </a:endParaRPr>
          </a:p>
          <a:p>
            <a:pPr marL="12700" marR="5123815">
              <a:lnSpc>
                <a:spcPct val="100000"/>
              </a:lnSpc>
            </a:pPr>
            <a:r>
              <a:rPr sz="1500" spc="-60" dirty="0">
                <a:latin typeface="Verdana"/>
                <a:cs typeface="Verdana"/>
              </a:rPr>
              <a:t>На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каких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примерах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можно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воспитать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достойных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граждан</a:t>
            </a:r>
            <a:r>
              <a:rPr sz="1500" spc="-50" dirty="0">
                <a:latin typeface="Tahoma"/>
                <a:cs typeface="Tahoma"/>
              </a:rPr>
              <a:t>? </a:t>
            </a:r>
            <a:r>
              <a:rPr sz="1500" spc="-455" dirty="0">
                <a:latin typeface="Tahoma"/>
                <a:cs typeface="Tahoma"/>
              </a:rPr>
              <a:t> </a:t>
            </a:r>
            <a:r>
              <a:rPr sz="1500" spc="-15" dirty="0">
                <a:latin typeface="Verdana"/>
                <a:cs typeface="Verdana"/>
              </a:rPr>
              <a:t>М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25" dirty="0">
                <a:latin typeface="Verdana"/>
                <a:cs typeface="Verdana"/>
              </a:rPr>
              <a:t>ж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5" dirty="0">
                <a:latin typeface="Verdana"/>
                <a:cs typeface="Verdana"/>
              </a:rPr>
              <a:t>т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ста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155" dirty="0">
                <a:latin typeface="Verdana"/>
                <a:cs typeface="Verdana"/>
              </a:rPr>
              <a:t>ш</a:t>
            </a:r>
            <a:r>
              <a:rPr sz="1500" spc="-60" dirty="0">
                <a:latin typeface="Verdana"/>
                <a:cs typeface="Verdana"/>
              </a:rPr>
              <a:t>ее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65" dirty="0">
                <a:latin typeface="Verdana"/>
                <a:cs typeface="Verdana"/>
              </a:rPr>
              <a:t>я</a:t>
            </a:r>
            <a:r>
              <a:rPr sz="1500" spc="-55" dirty="0">
                <a:latin typeface="Verdana"/>
                <a:cs typeface="Verdana"/>
              </a:rPr>
              <a:t>ть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70" dirty="0">
                <a:latin typeface="Verdana"/>
                <a:cs typeface="Verdana"/>
              </a:rPr>
              <a:t>ла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155" dirty="0">
                <a:latin typeface="Verdana"/>
                <a:cs typeface="Verdana"/>
              </a:rPr>
              <a:t>ш</a:t>
            </a:r>
            <a:r>
              <a:rPr sz="1500" spc="-60" dirty="0">
                <a:latin typeface="Verdana"/>
                <a:cs typeface="Verdana"/>
              </a:rPr>
              <a:t>ее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06299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 startAt="2"/>
              <a:tabLst>
                <a:tab pos="487045" algn="l"/>
              </a:tabLst>
            </a:pP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Семья,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общество,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Отечество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3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ья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;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1C5C5F"/>
                </a:solidFill>
                <a:latin typeface="Verdana"/>
                <a:cs typeface="Verdana"/>
              </a:rPr>
              <a:t>нн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сти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2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05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ии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400" spc="-135" dirty="0">
                <a:solidFill>
                  <a:srgbClr val="1C5C5F"/>
                </a:solidFill>
                <a:latin typeface="Verdana"/>
                <a:cs typeface="Verdana"/>
              </a:rPr>
              <a:t>щ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3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8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Родина</a:t>
            </a:r>
            <a:r>
              <a:rPr sz="1400" spc="-60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государство</a:t>
            </a:r>
            <a:r>
              <a:rPr sz="1400" spc="-75" dirty="0">
                <a:solidFill>
                  <a:srgbClr val="1C5C5F"/>
                </a:solidFill>
                <a:latin typeface="Trebuchet MS"/>
                <a:cs typeface="Trebuchet MS"/>
              </a:rPr>
              <a:t>,</a:t>
            </a:r>
            <a:r>
              <a:rPr sz="1400" spc="-35" dirty="0">
                <a:solidFill>
                  <a:srgbClr val="1C5C5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гражданская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позиция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1400" spc="-8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389" y="1576323"/>
            <a:ext cx="11616211" cy="3282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100"/>
              </a:spcBef>
            </a:pPr>
            <a:r>
              <a:rPr sz="1600" b="1" spc="-25" dirty="0">
                <a:solidFill>
                  <a:srgbClr val="C00000"/>
                </a:solidFill>
                <a:latin typeface="Arial"/>
                <a:cs typeface="Arial"/>
              </a:rPr>
              <a:t>ЧТО </a:t>
            </a:r>
            <a:r>
              <a:rPr sz="1600" b="1" spc="-20" dirty="0">
                <a:solidFill>
                  <a:srgbClr val="C00000"/>
                </a:solidFill>
                <a:latin typeface="Arial"/>
                <a:cs typeface="Arial"/>
              </a:rPr>
              <a:t>ПОЧИТАТЬ: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ts val="1670"/>
              </a:lnSpc>
            </a:pP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Небольшое,</a:t>
            </a:r>
            <a:r>
              <a:rPr sz="1400" b="1" spc="-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B050"/>
                </a:solidFill>
                <a:latin typeface="Arial"/>
                <a:cs typeface="Arial"/>
              </a:rPr>
              <a:t>но </a:t>
            </a: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универсальное:</a:t>
            </a:r>
            <a:endParaRPr sz="1400" dirty="0">
              <a:latin typeface="Arial"/>
              <a:cs typeface="Arial"/>
            </a:endParaRPr>
          </a:p>
          <a:p>
            <a:pPr marL="12700" marR="1591945">
              <a:lnSpc>
                <a:spcPts val="1700"/>
              </a:lnSpc>
              <a:spcBef>
                <a:spcPts val="40"/>
              </a:spcBef>
            </a:pP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М</a:t>
            </a:r>
            <a:r>
              <a:rPr sz="1400" spc="-75" dirty="0">
                <a:solidFill>
                  <a:srgbClr val="00B050"/>
                </a:solidFill>
                <a:latin typeface="Trebuchet MS"/>
                <a:cs typeface="Trebuchet MS"/>
              </a:rPr>
              <a:t>. </a:t>
            </a:r>
            <a:r>
              <a:rPr sz="1400" spc="-90" dirty="0">
                <a:solidFill>
                  <a:srgbClr val="00B050"/>
                </a:solidFill>
                <a:latin typeface="Verdana"/>
                <a:cs typeface="Verdana"/>
              </a:rPr>
              <a:t>Шолохов </a:t>
            </a:r>
            <a:r>
              <a:rPr sz="1400" spc="-5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0" dirty="0">
                <a:solidFill>
                  <a:srgbClr val="00B050"/>
                </a:solidFill>
                <a:latin typeface="Verdana"/>
                <a:cs typeface="Verdana"/>
              </a:rPr>
              <a:t>Судьба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человека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» </a:t>
            </a:r>
            <a:r>
              <a:rPr sz="1400" spc="20" dirty="0">
                <a:solidFill>
                  <a:srgbClr val="00B050"/>
                </a:solidFill>
                <a:latin typeface="Trebuchet MS"/>
                <a:cs typeface="Trebuchet MS"/>
              </a:rPr>
              <a:t>(+1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)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гражданская 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позиция</a:t>
            </a:r>
            <a:r>
              <a:rPr sz="1400" spc="-85" dirty="0">
                <a:solidFill>
                  <a:srgbClr val="7F7F7F"/>
                </a:solidFill>
                <a:latin typeface="Trebuchet MS"/>
                <a:cs typeface="Trebuchet MS"/>
              </a:rPr>
              <a:t>,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семейные ценности</a:t>
            </a:r>
            <a:r>
              <a:rPr sz="1400" spc="-75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00B050"/>
                </a:solidFill>
                <a:latin typeface="Verdana"/>
                <a:cs typeface="Verdana"/>
              </a:rPr>
              <a:t>М</a:t>
            </a:r>
            <a:r>
              <a:rPr sz="1400" spc="-75" dirty="0">
                <a:solidFill>
                  <a:srgbClr val="00B050"/>
                </a:solidFill>
                <a:latin typeface="Trebuchet MS"/>
                <a:cs typeface="Trebuchet MS"/>
              </a:rPr>
              <a:t>.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Горький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Старуха 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Изергиль</a:t>
            </a:r>
            <a:r>
              <a:rPr sz="1400" spc="-65" dirty="0">
                <a:solidFill>
                  <a:srgbClr val="00B050"/>
                </a:solidFill>
                <a:latin typeface="Trebuchet MS"/>
                <a:cs typeface="Trebuchet MS"/>
              </a:rPr>
              <a:t>» </a:t>
            </a:r>
            <a:r>
              <a:rPr sz="1400" spc="20" dirty="0">
                <a:solidFill>
                  <a:srgbClr val="00B050"/>
                </a:solidFill>
                <a:latin typeface="Trebuchet MS"/>
                <a:cs typeface="Trebuchet MS"/>
              </a:rPr>
              <a:t>(+1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) </a:t>
            </a:r>
            <a:r>
              <a:rPr sz="1400" spc="-7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принятие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неприятие личности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обществом</a:t>
            </a:r>
            <a:r>
              <a:rPr sz="1400" spc="-65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41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Платонов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40" dirty="0">
                <a:solidFill>
                  <a:srgbClr val="00B050"/>
                </a:solidFill>
                <a:latin typeface="Verdana"/>
                <a:cs typeface="Verdana"/>
              </a:rPr>
              <a:t>Юшка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» </a:t>
            </a:r>
            <a:r>
              <a:rPr sz="1400" spc="20" dirty="0">
                <a:solidFill>
                  <a:srgbClr val="00B050"/>
                </a:solidFill>
                <a:latin typeface="Trebuchet MS"/>
                <a:cs typeface="Trebuchet MS"/>
              </a:rPr>
              <a:t>(+1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)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неприятие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7F7F7F"/>
                </a:solidFill>
                <a:latin typeface="Verdana"/>
                <a:cs typeface="Verdana"/>
              </a:rPr>
              <a:t>личности</a:t>
            </a:r>
            <a:r>
              <a:rPr sz="1400" spc="-11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7F7F7F"/>
                </a:solidFill>
                <a:latin typeface="Verdana"/>
                <a:cs typeface="Verdana"/>
              </a:rPr>
              <a:t>обществом</a:t>
            </a:r>
            <a:r>
              <a:rPr sz="1400" spc="-65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 dirty="0">
              <a:latin typeface="Trebuchet MS"/>
              <a:cs typeface="Trebuchet MS"/>
            </a:endParaRPr>
          </a:p>
          <a:p>
            <a:pPr marL="12700">
              <a:lnSpc>
                <a:spcPts val="1555"/>
              </a:lnSpc>
            </a:pP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50" dirty="0">
                <a:solidFill>
                  <a:srgbClr val="00B050"/>
                </a:solidFill>
                <a:latin typeface="Verdana"/>
                <a:cs typeface="Verdana"/>
              </a:rPr>
              <a:t>С</a:t>
            </a:r>
            <a:r>
              <a:rPr sz="1400" spc="-5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00B050"/>
                </a:solidFill>
                <a:latin typeface="Verdana"/>
                <a:cs typeface="Verdana"/>
              </a:rPr>
              <a:t>Лесков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0" dirty="0">
                <a:solidFill>
                  <a:srgbClr val="00B050"/>
                </a:solidFill>
                <a:latin typeface="Verdana"/>
                <a:cs typeface="Verdana"/>
              </a:rPr>
              <a:t>Левша</a:t>
            </a:r>
            <a:r>
              <a:rPr sz="1400" spc="-5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гражданская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позиция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В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Астафьев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Фотография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,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95" dirty="0">
                <a:solidFill>
                  <a:srgbClr val="00B050"/>
                </a:solidFill>
                <a:latin typeface="Verdana"/>
                <a:cs typeface="Verdana"/>
              </a:rPr>
              <a:t>на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которой</a:t>
            </a:r>
            <a:r>
              <a:rPr sz="1400" spc="-10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меня</a:t>
            </a:r>
            <a:r>
              <a:rPr sz="1400" spc="-9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35" dirty="0">
                <a:solidFill>
                  <a:srgbClr val="00B050"/>
                </a:solidFill>
                <a:latin typeface="Verdana"/>
                <a:cs typeface="Verdana"/>
              </a:rPr>
              <a:t>нет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20" dirty="0">
                <a:solidFill>
                  <a:srgbClr val="00B050"/>
                </a:solidFill>
                <a:latin typeface="Trebuchet MS"/>
                <a:cs typeface="Trebuchet MS"/>
              </a:rPr>
              <a:t>(+1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00B05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B050"/>
                </a:solidFill>
                <a:latin typeface="Trebuchet MS"/>
                <a:cs typeface="Trebuchet MS"/>
              </a:rPr>
              <a:t>)</a:t>
            </a:r>
            <a:r>
              <a:rPr sz="1400" spc="36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сохранение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7F7F7F"/>
                </a:solidFill>
                <a:latin typeface="Verdana"/>
                <a:cs typeface="Verdana"/>
              </a:rPr>
              <a:t>памяти</a:t>
            </a:r>
            <a:r>
              <a:rPr sz="1400" spc="-6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 dirty="0">
              <a:latin typeface="Trebuchet MS"/>
              <a:cs typeface="Trebuchet MS"/>
            </a:endParaRPr>
          </a:p>
          <a:p>
            <a:pPr marL="12700">
              <a:lnSpc>
                <a:spcPts val="1645"/>
              </a:lnSpc>
              <a:spcBef>
                <a:spcPts val="5"/>
              </a:spcBef>
            </a:pPr>
            <a:r>
              <a:rPr sz="1400" b="1" spc="-10" dirty="0">
                <a:solidFill>
                  <a:srgbClr val="0070C0"/>
                </a:solidFill>
                <a:latin typeface="Arial"/>
                <a:cs typeface="Arial"/>
              </a:rPr>
              <a:t>Большое, </a:t>
            </a:r>
            <a:r>
              <a:rPr sz="1400" b="1" dirty="0">
                <a:solidFill>
                  <a:srgbClr val="0070C0"/>
                </a:solidFill>
                <a:latin typeface="Arial"/>
                <a:cs typeface="Arial"/>
              </a:rPr>
              <a:t>но</a:t>
            </a:r>
            <a:r>
              <a:rPr sz="1400" b="1" spc="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0070C0"/>
                </a:solidFill>
                <a:latin typeface="Arial"/>
                <a:cs typeface="Arial"/>
              </a:rPr>
              <a:t>универсальное:</a:t>
            </a:r>
            <a:endParaRPr sz="1400" dirty="0">
              <a:latin typeface="Arial"/>
              <a:cs typeface="Arial"/>
            </a:endParaRPr>
          </a:p>
          <a:p>
            <a:pPr marL="12700" marR="5080">
              <a:lnSpc>
                <a:spcPts val="1700"/>
              </a:lnSpc>
            </a:pP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А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С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3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0070C0"/>
                </a:solidFill>
                <a:latin typeface="Verdana"/>
                <a:cs typeface="Verdana"/>
              </a:rPr>
              <a:t>Пушкин</a:t>
            </a:r>
            <a:r>
              <a:rPr sz="1400" spc="-9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«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Капитанская</a:t>
            </a:r>
            <a:r>
              <a:rPr sz="1400" spc="-8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0070C0"/>
                </a:solidFill>
                <a:latin typeface="Verdana"/>
                <a:cs typeface="Verdana"/>
              </a:rPr>
              <a:t>дочка</a:t>
            </a:r>
            <a:r>
              <a:rPr sz="1400" spc="-50" dirty="0">
                <a:solidFill>
                  <a:srgbClr val="0070C0"/>
                </a:solidFill>
                <a:latin typeface="Trebuchet MS"/>
                <a:cs typeface="Trebuchet MS"/>
              </a:rPr>
              <a:t>»</a:t>
            </a:r>
            <a:r>
              <a:rPr sz="1400" spc="-2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20" dirty="0">
                <a:solidFill>
                  <a:srgbClr val="0070C0"/>
                </a:solidFill>
                <a:latin typeface="Trebuchet MS"/>
                <a:cs typeface="Trebuchet MS"/>
              </a:rPr>
              <a:t>(+1</a:t>
            </a:r>
            <a:r>
              <a:rPr sz="1400" spc="-2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)</a:t>
            </a:r>
            <a:r>
              <a:rPr sz="1400" spc="-2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семейные</a:t>
            </a:r>
            <a:r>
              <a:rPr sz="1400" spc="-10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и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общественные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ценности</a:t>
            </a:r>
            <a:r>
              <a:rPr sz="1400" spc="-8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2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гражданская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позиция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) </a:t>
            </a:r>
            <a:r>
              <a:rPr sz="1400" spc="-405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70C0"/>
                </a:solidFill>
                <a:latin typeface="Verdana"/>
                <a:cs typeface="Verdana"/>
              </a:rPr>
              <a:t>Н</a:t>
            </a:r>
            <a:r>
              <a:rPr sz="1400" spc="-85" dirty="0">
                <a:solidFill>
                  <a:srgbClr val="0070C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70C0"/>
                </a:solidFill>
                <a:latin typeface="Verdana"/>
                <a:cs typeface="Verdana"/>
              </a:rPr>
              <a:t>Гоголь</a:t>
            </a:r>
            <a:r>
              <a:rPr sz="1400" spc="-100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0070C0"/>
                </a:solidFill>
                <a:latin typeface="Trebuchet MS"/>
                <a:cs typeface="Trebuchet MS"/>
              </a:rPr>
              <a:t>«</a:t>
            </a:r>
            <a:r>
              <a:rPr sz="1400" spc="-45" dirty="0">
                <a:solidFill>
                  <a:srgbClr val="0070C0"/>
                </a:solidFill>
                <a:latin typeface="Verdana"/>
                <a:cs typeface="Verdana"/>
              </a:rPr>
              <a:t>Тарас</a:t>
            </a:r>
            <a:r>
              <a:rPr sz="1400" spc="-10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65" dirty="0">
                <a:solidFill>
                  <a:srgbClr val="0070C0"/>
                </a:solidFill>
                <a:latin typeface="Verdana"/>
                <a:cs typeface="Verdana"/>
              </a:rPr>
              <a:t>Бульба</a:t>
            </a:r>
            <a:r>
              <a:rPr sz="1400" spc="-65" dirty="0">
                <a:solidFill>
                  <a:srgbClr val="0070C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20" dirty="0">
                <a:solidFill>
                  <a:srgbClr val="0070C0"/>
                </a:solidFill>
                <a:latin typeface="Trebuchet MS"/>
                <a:cs typeface="Trebuchet MS"/>
              </a:rPr>
              <a:t>(+1</a:t>
            </a:r>
            <a:r>
              <a:rPr sz="1400" spc="-4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0070C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0070C0"/>
                </a:solidFill>
                <a:latin typeface="Trebuchet MS"/>
                <a:cs typeface="Trebuchet MS"/>
              </a:rPr>
              <a:t>)</a:t>
            </a:r>
            <a:r>
              <a:rPr sz="1400" spc="-3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общественные</a:t>
            </a:r>
            <a:r>
              <a:rPr sz="1400" spc="-10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5" dirty="0">
                <a:solidFill>
                  <a:srgbClr val="7F7F7F"/>
                </a:solidFill>
                <a:latin typeface="Verdana"/>
                <a:cs typeface="Verdana"/>
              </a:rPr>
              <a:t>ценности</a:t>
            </a:r>
            <a:r>
              <a:rPr sz="1400" spc="-85" dirty="0">
                <a:solidFill>
                  <a:srgbClr val="7F7F7F"/>
                </a:solidFill>
                <a:latin typeface="Trebuchet MS"/>
                <a:cs typeface="Trebuchet MS"/>
              </a:rPr>
              <a:t>,</a:t>
            </a:r>
            <a:r>
              <a:rPr sz="1400" spc="-40" dirty="0">
                <a:solidFill>
                  <a:srgbClr val="7F7F7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гражданская</a:t>
            </a:r>
            <a:r>
              <a:rPr sz="1400" spc="-95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позиция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4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solidFill>
                  <a:srgbClr val="7030A0"/>
                </a:solidFill>
                <a:latin typeface="Arial"/>
                <a:cs typeface="Arial"/>
              </a:rPr>
              <a:t>Не</a:t>
            </a:r>
            <a:r>
              <a:rPr sz="1400" b="1" spc="-10" dirty="0">
                <a:solidFill>
                  <a:srgbClr val="7030A0"/>
                </a:solidFill>
                <a:latin typeface="Arial"/>
                <a:cs typeface="Arial"/>
              </a:rPr>
              <a:t> совсем</a:t>
            </a:r>
            <a:r>
              <a:rPr sz="1400" b="1" spc="-5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7030A0"/>
                </a:solidFill>
                <a:latin typeface="Arial"/>
                <a:cs typeface="Arial"/>
              </a:rPr>
              <a:t>универсальное, </a:t>
            </a:r>
            <a:r>
              <a:rPr sz="1400" b="1" dirty="0">
                <a:solidFill>
                  <a:srgbClr val="7030A0"/>
                </a:solidFill>
                <a:latin typeface="Arial"/>
                <a:cs typeface="Arial"/>
              </a:rPr>
              <a:t>но</a:t>
            </a:r>
            <a:r>
              <a:rPr sz="1400" b="1" spc="-5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400" b="1" spc="45" dirty="0">
                <a:solidFill>
                  <a:srgbClr val="7030A0"/>
                </a:solidFill>
                <a:latin typeface="Arial"/>
                <a:cs typeface="Arial"/>
              </a:rPr>
              <a:t>тоже</a:t>
            </a:r>
            <a:r>
              <a:rPr sz="1400" b="1" spc="-1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7030A0"/>
                </a:solidFill>
                <a:latin typeface="Arial"/>
                <a:cs typeface="Arial"/>
              </a:rPr>
              <a:t>полезное: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85" dirty="0">
                <a:solidFill>
                  <a:srgbClr val="7030A0"/>
                </a:solidFill>
                <a:latin typeface="Verdana"/>
                <a:cs typeface="Verdana"/>
              </a:rPr>
              <a:t>Б</a:t>
            </a:r>
            <a:r>
              <a:rPr sz="1400" spc="-85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3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Полевой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-45" dirty="0">
                <a:solidFill>
                  <a:srgbClr val="7030A0"/>
                </a:solidFill>
                <a:latin typeface="Verdana"/>
                <a:cs typeface="Verdana"/>
              </a:rPr>
              <a:t>Повесть</a:t>
            </a:r>
            <a:r>
              <a:rPr sz="1400" spc="-95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75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настоящем</a:t>
            </a:r>
            <a:r>
              <a:rPr sz="1400" spc="-9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человеке</a:t>
            </a:r>
            <a:r>
              <a:rPr sz="1400" spc="-6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r>
              <a:rPr sz="1400" spc="-3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20" dirty="0">
                <a:solidFill>
                  <a:srgbClr val="7030A0"/>
                </a:solidFill>
                <a:latin typeface="Trebuchet MS"/>
                <a:cs typeface="Trebuchet MS"/>
              </a:rPr>
              <a:t>(+1</a:t>
            </a:r>
            <a:r>
              <a:rPr sz="1400" spc="-3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7030A0"/>
                </a:solidFill>
                <a:latin typeface="Verdana"/>
                <a:cs typeface="Verdana"/>
              </a:rPr>
              <a:t>раздел</a:t>
            </a:r>
            <a:r>
              <a:rPr sz="1400" spc="-60" dirty="0">
                <a:solidFill>
                  <a:srgbClr val="7030A0"/>
                </a:solidFill>
                <a:latin typeface="Trebuchet MS"/>
                <a:cs typeface="Trebuchet MS"/>
              </a:rPr>
              <a:t>)</a:t>
            </a:r>
            <a:r>
              <a:rPr sz="1400" spc="-3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spc="-70" dirty="0">
                <a:solidFill>
                  <a:srgbClr val="7F7F7F"/>
                </a:solidFill>
                <a:latin typeface="Verdana"/>
                <a:cs typeface="Verdana"/>
              </a:rPr>
              <a:t>гражданская</a:t>
            </a:r>
            <a:r>
              <a:rPr sz="1400" spc="-90" dirty="0">
                <a:solidFill>
                  <a:srgbClr val="7F7F7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7F7F7F"/>
                </a:solidFill>
                <a:latin typeface="Verdana"/>
                <a:cs typeface="Verdana"/>
              </a:rPr>
              <a:t>позиция</a:t>
            </a:r>
            <a:r>
              <a:rPr sz="1400" spc="-8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06299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 startAt="3"/>
              <a:tabLst>
                <a:tab pos="487045" algn="l"/>
              </a:tabLst>
            </a:pP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Природа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культура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риро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8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усст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389" y="1576832"/>
            <a:ext cx="10825480" cy="459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15" dirty="0">
                <a:latin typeface="Verdana"/>
                <a:cs typeface="Verdana"/>
              </a:rPr>
              <a:t>Т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10" dirty="0">
                <a:latin typeface="Verdana"/>
                <a:cs typeface="Verdana"/>
              </a:rPr>
              <a:t>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э</a:t>
            </a:r>
            <a:r>
              <a:rPr sz="1500" spc="-40" dirty="0">
                <a:latin typeface="Verdana"/>
                <a:cs typeface="Verdana"/>
              </a:rPr>
              <a:t>то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30" dirty="0">
                <a:latin typeface="Verdana"/>
                <a:cs typeface="Verdana"/>
              </a:rPr>
              <a:t>зд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ла</a:t>
            </a:r>
            <a:r>
              <a:rPr sz="1500" spc="-114" dirty="0">
                <a:latin typeface="Tahoma"/>
                <a:cs typeface="Tahoma"/>
              </a:rPr>
              <a:t>:</a:t>
            </a:r>
            <a:endParaRPr sz="1500">
              <a:latin typeface="Tahoma"/>
              <a:cs typeface="Tahoma"/>
            </a:endParaRPr>
          </a:p>
          <a:p>
            <a:pPr marL="128270" indent="-11620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связаны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с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философскими,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20" dirty="0">
                <a:solidFill>
                  <a:srgbClr val="C00000"/>
                </a:solidFill>
                <a:latin typeface="Arial"/>
                <a:cs typeface="Arial"/>
              </a:rPr>
              <a:t>социальными</a:t>
            </a:r>
            <a:r>
              <a:rPr sz="1500" spc="-20" dirty="0">
                <a:latin typeface="Tahoma"/>
                <a:cs typeface="Tahoma"/>
              </a:rPr>
              <a:t>,</a:t>
            </a:r>
            <a:r>
              <a:rPr sz="1500" spc="-50" dirty="0">
                <a:latin typeface="Tahoma"/>
                <a:cs typeface="Tahoma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этическими,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эстетическими </a:t>
            </a:r>
            <a:r>
              <a:rPr sz="1500" spc="-75" dirty="0">
                <a:latin typeface="Verdana"/>
                <a:cs typeface="Verdana"/>
              </a:rPr>
              <a:t>проблемами</a:t>
            </a:r>
            <a:r>
              <a:rPr sz="1500" spc="-7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вопросами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экологии</a:t>
            </a:r>
            <a:r>
              <a:rPr sz="1500" spc="5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16256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80" dirty="0">
                <a:latin typeface="Verdana"/>
                <a:cs typeface="Verdana"/>
              </a:rPr>
              <a:t>нацеливают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95" dirty="0">
                <a:latin typeface="Verdana"/>
                <a:cs typeface="Verdana"/>
              </a:rPr>
              <a:t>на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рассуждение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об</a:t>
            </a:r>
            <a:r>
              <a:rPr sz="1500" spc="-100" dirty="0">
                <a:latin typeface="Verdana"/>
                <a:cs typeface="Verdana"/>
              </a:rPr>
              <a:t> 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искусстве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20" dirty="0">
                <a:solidFill>
                  <a:srgbClr val="C00000"/>
                </a:solidFill>
                <a:latin typeface="Arial"/>
                <a:cs typeface="Arial"/>
              </a:rPr>
              <a:t>науке</a:t>
            </a:r>
            <a:r>
              <a:rPr sz="1500" spc="20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феномене</a:t>
            </a:r>
            <a:r>
              <a:rPr sz="1500" spc="-95" dirty="0">
                <a:latin typeface="Verdana"/>
                <a:cs typeface="Verdana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таланта</a:t>
            </a:r>
            <a:r>
              <a:rPr sz="1500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ценности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художественного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творчества</a:t>
            </a:r>
            <a:r>
              <a:rPr sz="15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 </a:t>
            </a:r>
            <a:r>
              <a:rPr sz="1500" b="1" spc="-40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научного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поиска</a:t>
            </a:r>
            <a:r>
              <a:rPr sz="1500" spc="15" dirty="0">
                <a:latin typeface="Tahoma"/>
                <a:cs typeface="Tahoma"/>
              </a:rPr>
              <a:t>,</a:t>
            </a:r>
            <a:r>
              <a:rPr sz="1500" spc="-65" dirty="0">
                <a:latin typeface="Tahoma"/>
                <a:cs typeface="Tahom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собственных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предпочтениях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spc="-85" dirty="0">
                <a:latin typeface="Verdana"/>
                <a:cs typeface="Verdana"/>
              </a:rPr>
              <a:t>или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интересах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области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искусства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100" dirty="0">
                <a:latin typeface="Verdana"/>
                <a:cs typeface="Verdana"/>
              </a:rPr>
              <a:t>науки</a:t>
            </a:r>
            <a:r>
              <a:rPr sz="1500" spc="-100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60" dirty="0">
                <a:latin typeface="Verdana"/>
                <a:cs typeface="Verdana"/>
              </a:rPr>
              <a:t>касаются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миссии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35" dirty="0">
                <a:solidFill>
                  <a:srgbClr val="C00000"/>
                </a:solidFill>
                <a:latin typeface="Arial"/>
                <a:cs typeface="Arial"/>
              </a:rPr>
              <a:t>художника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ответственности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10" dirty="0">
                <a:solidFill>
                  <a:srgbClr val="C00000"/>
                </a:solidFill>
                <a:latin typeface="Arial"/>
                <a:cs typeface="Arial"/>
              </a:rPr>
              <a:t>человека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науки</a:t>
            </a:r>
            <a:r>
              <a:rPr sz="1500" spc="1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85" dirty="0">
                <a:latin typeface="Verdana"/>
                <a:cs typeface="Verdana"/>
              </a:rPr>
              <a:t>значения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великих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творений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искусства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4" dirty="0">
                <a:latin typeface="Verdana"/>
                <a:cs typeface="Verdana"/>
              </a:rPr>
              <a:t> научных </a:t>
            </a:r>
            <a:r>
              <a:rPr sz="1500" spc="-509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открытий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75" dirty="0">
                <a:latin typeface="Tahoma"/>
                <a:cs typeface="Tahoma"/>
              </a:rPr>
              <a:t>(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том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числе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связи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с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юбилейными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датами</a:t>
            </a:r>
            <a:r>
              <a:rPr sz="1500" spc="-60" dirty="0">
                <a:latin typeface="Tahoma"/>
                <a:cs typeface="Tahoma"/>
              </a:rPr>
              <a:t>);</a:t>
            </a:r>
            <a:endParaRPr sz="1500">
              <a:latin typeface="Tahoma"/>
              <a:cs typeface="Tahoma"/>
            </a:endParaRPr>
          </a:p>
          <a:p>
            <a:pPr marL="12700" marR="971550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0" dirty="0">
                <a:latin typeface="Verdana"/>
                <a:cs typeface="Verdana"/>
              </a:rPr>
              <a:t>позволяют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осмысливать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b="1" spc="-15" dirty="0">
                <a:solidFill>
                  <a:srgbClr val="C00000"/>
                </a:solidFill>
                <a:latin typeface="Arial"/>
                <a:cs typeface="Arial"/>
              </a:rPr>
              <a:t>роль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культуры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30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5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35" dirty="0">
                <a:solidFill>
                  <a:srgbClr val="C00000"/>
                </a:solidFill>
                <a:latin typeface="Arial"/>
                <a:cs typeface="Arial"/>
              </a:rPr>
              <a:t>жизни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человека</a:t>
            </a:r>
            <a:r>
              <a:rPr sz="1500" spc="5" dirty="0">
                <a:latin typeface="Tahoma"/>
                <a:cs typeface="Tahoma"/>
              </a:rPr>
              <a:t>,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65" dirty="0">
                <a:latin typeface="Verdana"/>
                <a:cs typeface="Verdana"/>
              </a:rPr>
              <a:t>важность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исторической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памяти</a:t>
            </a:r>
            <a:r>
              <a:rPr sz="1500" spc="-5" dirty="0">
                <a:latin typeface="Tahoma"/>
                <a:cs typeface="Tahoma"/>
              </a:rPr>
              <a:t>,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90" dirty="0">
                <a:latin typeface="Verdana"/>
                <a:cs typeface="Verdana"/>
              </a:rPr>
              <a:t>сохранения </a:t>
            </a:r>
            <a:r>
              <a:rPr sz="1500" spc="-509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традиционных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ценностей</a:t>
            </a:r>
            <a:r>
              <a:rPr sz="1500" spc="-85" dirty="0">
                <a:latin typeface="Tahoma"/>
                <a:cs typeface="Tahoma"/>
              </a:rPr>
              <a:t>;</a:t>
            </a:r>
            <a:endParaRPr sz="1500">
              <a:latin typeface="Tahoma"/>
              <a:cs typeface="Tahoma"/>
            </a:endParaRPr>
          </a:p>
          <a:p>
            <a:pPr marL="12700" marR="753745">
              <a:lnSpc>
                <a:spcPct val="100000"/>
              </a:lnSpc>
              <a:buFont typeface="Tahoma"/>
              <a:buChar char="-"/>
              <a:tabLst>
                <a:tab pos="128905" algn="l"/>
              </a:tabLst>
            </a:pPr>
            <a:r>
              <a:rPr sz="1500" spc="-75" dirty="0">
                <a:latin typeface="Verdana"/>
                <a:cs typeface="Verdana"/>
              </a:rPr>
              <a:t>побуждают </a:t>
            </a:r>
            <a:r>
              <a:rPr sz="1500" spc="-60" dirty="0">
                <a:latin typeface="Verdana"/>
                <a:cs typeface="Verdana"/>
              </a:rPr>
              <a:t>задуматься </a:t>
            </a:r>
            <a:r>
              <a:rPr sz="1500" spc="-80" dirty="0">
                <a:latin typeface="Verdana"/>
                <a:cs typeface="Verdana"/>
              </a:rPr>
              <a:t>о </a:t>
            </a:r>
            <a:r>
              <a:rPr sz="1500" spc="-65" dirty="0">
                <a:latin typeface="Verdana"/>
                <a:cs typeface="Verdana"/>
              </a:rPr>
              <a:t>взаимодействии </a:t>
            </a:r>
            <a:r>
              <a:rPr sz="1500" b="1" spc="10" dirty="0">
                <a:solidFill>
                  <a:srgbClr val="C00000"/>
                </a:solidFill>
                <a:latin typeface="Arial"/>
                <a:cs typeface="Arial"/>
              </a:rPr>
              <a:t>человека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 </a:t>
            </a:r>
            <a:r>
              <a:rPr sz="1500" b="1" spc="-20" dirty="0">
                <a:solidFill>
                  <a:srgbClr val="C00000"/>
                </a:solidFill>
                <a:latin typeface="Arial"/>
                <a:cs typeface="Arial"/>
              </a:rPr>
              <a:t>природы</a:t>
            </a:r>
            <a:r>
              <a:rPr sz="1500" spc="-20" dirty="0">
                <a:latin typeface="Tahoma"/>
                <a:cs typeface="Tahoma"/>
              </a:rPr>
              <a:t>, </a:t>
            </a:r>
            <a:r>
              <a:rPr sz="1500" spc="-95" dirty="0">
                <a:latin typeface="Verdana"/>
                <a:cs typeface="Verdana"/>
              </a:rPr>
              <a:t>направлениях </a:t>
            </a:r>
            <a:r>
              <a:rPr sz="1500" spc="-65" dirty="0">
                <a:latin typeface="Verdana"/>
                <a:cs typeface="Verdana"/>
              </a:rPr>
              <a:t>развития </a:t>
            </a:r>
            <a:r>
              <a:rPr sz="1500" spc="-85" dirty="0">
                <a:latin typeface="Verdana"/>
                <a:cs typeface="Verdana"/>
              </a:rPr>
              <a:t>культуры</a:t>
            </a:r>
            <a:r>
              <a:rPr sz="1500" spc="-85" dirty="0">
                <a:latin typeface="Tahoma"/>
                <a:cs typeface="Tahoma"/>
              </a:rPr>
              <a:t>,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влиянии </a:t>
            </a:r>
            <a:r>
              <a:rPr sz="1500" b="1" spc="-40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15" dirty="0">
                <a:solidFill>
                  <a:srgbClr val="C00000"/>
                </a:solidFill>
                <a:latin typeface="Arial"/>
                <a:cs typeface="Arial"/>
              </a:rPr>
              <a:t>искусства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и </a:t>
            </a:r>
            <a:r>
              <a:rPr sz="1500" b="1" spc="-25" dirty="0">
                <a:solidFill>
                  <a:srgbClr val="C00000"/>
                </a:solidFill>
                <a:latin typeface="Arial"/>
                <a:cs typeface="Arial"/>
              </a:rPr>
              <a:t>новых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технологий</a:t>
            </a:r>
            <a:r>
              <a:rPr sz="15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C00000"/>
                </a:solidFill>
                <a:latin typeface="Arial"/>
                <a:cs typeface="Arial"/>
              </a:rPr>
              <a:t>на</a:t>
            </a:r>
            <a:r>
              <a:rPr sz="15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500" b="1" spc="5" dirty="0">
                <a:solidFill>
                  <a:srgbClr val="C00000"/>
                </a:solidFill>
                <a:latin typeface="Arial"/>
                <a:cs typeface="Arial"/>
              </a:rPr>
              <a:t>человека</a:t>
            </a:r>
            <a:r>
              <a:rPr sz="1500" spc="5" dirty="0">
                <a:latin typeface="Tahoma"/>
                <a:cs typeface="Tahoma"/>
              </a:rPr>
              <a:t>.</a:t>
            </a:r>
            <a:endParaRPr sz="15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500" b="1" spc="-20" dirty="0">
                <a:solidFill>
                  <a:srgbClr val="00B050"/>
                </a:solidFill>
                <a:latin typeface="Arial"/>
                <a:cs typeface="Arial"/>
              </a:rPr>
              <a:t>Примеры</a:t>
            </a:r>
            <a:r>
              <a:rPr sz="1500" b="1" spc="-4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00B050"/>
                </a:solidFill>
                <a:latin typeface="Arial"/>
                <a:cs typeface="Arial"/>
              </a:rPr>
              <a:t>тем: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spc="-65" dirty="0">
                <a:latin typeface="Verdana"/>
                <a:cs typeface="Verdana"/>
              </a:rPr>
              <a:t>Можно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ли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обойтись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жизни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без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45" dirty="0">
                <a:latin typeface="Verdana"/>
                <a:cs typeface="Verdana"/>
              </a:rPr>
              <a:t>творчества</a:t>
            </a:r>
            <a:r>
              <a:rPr sz="1500" spc="-45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 marR="754380">
              <a:lnSpc>
                <a:spcPct val="100000"/>
              </a:lnSpc>
            </a:pPr>
            <a:r>
              <a:rPr sz="1500" i="1" spc="10" dirty="0">
                <a:solidFill>
                  <a:srgbClr val="00B050"/>
                </a:solidFill>
                <a:latin typeface="Arial"/>
                <a:cs typeface="Arial"/>
              </a:rPr>
              <a:t>Способно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15" dirty="0">
                <a:solidFill>
                  <a:srgbClr val="00B050"/>
                </a:solidFill>
                <a:latin typeface="Arial"/>
                <a:cs typeface="Arial"/>
              </a:rPr>
              <a:t>ли,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80" dirty="0">
                <a:solidFill>
                  <a:srgbClr val="00B050"/>
                </a:solidFill>
                <a:latin typeface="Arial"/>
                <a:cs typeface="Arial"/>
              </a:rPr>
              <a:t>с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15" dirty="0">
                <a:solidFill>
                  <a:srgbClr val="00B050"/>
                </a:solidFill>
                <a:latin typeface="Arial"/>
                <a:cs typeface="Arial"/>
              </a:rPr>
              <a:t>Вашей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95" dirty="0">
                <a:solidFill>
                  <a:srgbClr val="00B050"/>
                </a:solidFill>
                <a:latin typeface="Arial"/>
                <a:cs typeface="Arial"/>
              </a:rPr>
              <a:t>точки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зрения,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явление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5" dirty="0">
                <a:solidFill>
                  <a:srgbClr val="00B050"/>
                </a:solidFill>
                <a:latin typeface="Arial"/>
                <a:cs typeface="Arial"/>
              </a:rPr>
              <a:t>культуры</a:t>
            </a:r>
            <a:r>
              <a:rPr sz="1500" i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20" dirty="0">
                <a:solidFill>
                  <a:srgbClr val="00B050"/>
                </a:solidFill>
                <a:latin typeface="Arial"/>
                <a:cs typeface="Arial"/>
              </a:rPr>
              <a:t>(книга,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музыкальное </a:t>
            </a:r>
            <a:r>
              <a:rPr sz="1500" i="1" spc="15" dirty="0">
                <a:solidFill>
                  <a:srgbClr val="00B050"/>
                </a:solidFill>
                <a:latin typeface="Arial"/>
                <a:cs typeface="Arial"/>
              </a:rPr>
              <a:t>произведение,</a:t>
            </a:r>
            <a:r>
              <a:rPr sz="1500" i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фильм,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35" dirty="0">
                <a:solidFill>
                  <a:srgbClr val="00B050"/>
                </a:solidFill>
                <a:latin typeface="Arial"/>
                <a:cs typeface="Arial"/>
              </a:rPr>
              <a:t>спектакль) </a:t>
            </a:r>
            <a:r>
              <a:rPr sz="1500" i="1" spc="-40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70" dirty="0">
                <a:solidFill>
                  <a:srgbClr val="00B050"/>
                </a:solidFill>
                <a:latin typeface="Arial"/>
                <a:cs typeface="Arial"/>
              </a:rPr>
              <a:t>изменить</a:t>
            </a:r>
            <a:r>
              <a:rPr sz="1500" i="1" spc="-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10" dirty="0">
                <a:solidFill>
                  <a:srgbClr val="00B050"/>
                </a:solidFill>
                <a:latin typeface="Arial"/>
                <a:cs typeface="Arial"/>
              </a:rPr>
              <a:t>взгляды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человека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на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40" dirty="0">
                <a:solidFill>
                  <a:srgbClr val="00B050"/>
                </a:solidFill>
                <a:latin typeface="Arial"/>
                <a:cs typeface="Arial"/>
              </a:rPr>
              <a:t>жизнь?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05" dirty="0">
                <a:latin typeface="Verdana"/>
                <a:cs typeface="Verdana"/>
              </a:rPr>
              <a:t>ук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15" dirty="0">
                <a:latin typeface="Tahoma"/>
                <a:cs typeface="Tahoma"/>
              </a:rPr>
              <a:t>–</a:t>
            </a:r>
            <a:r>
              <a:rPr sz="1500" spc="-55" dirty="0">
                <a:latin typeface="Tahoma"/>
                <a:cs typeface="Tahoma"/>
              </a:rPr>
              <a:t> </a:t>
            </a:r>
            <a:r>
              <a:rPr sz="1500" spc="-70" dirty="0">
                <a:latin typeface="Verdana"/>
                <a:cs typeface="Verdana"/>
              </a:rPr>
              <a:t>как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25" dirty="0">
                <a:latin typeface="Verdana"/>
                <a:cs typeface="Verdana"/>
              </a:rPr>
              <a:t>ж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110" dirty="0">
                <a:latin typeface="Verdana"/>
                <a:cs typeface="Verdana"/>
              </a:rPr>
              <a:t>ы</a:t>
            </a:r>
            <a:r>
              <a:rPr sz="1500" spc="-55" dirty="0">
                <a:latin typeface="Verdana"/>
                <a:cs typeface="Verdana"/>
              </a:rPr>
              <a:t>ть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 marR="3102610">
              <a:lnSpc>
                <a:spcPct val="100000"/>
              </a:lnSpc>
            </a:pPr>
            <a:r>
              <a:rPr sz="1500" spc="-35" dirty="0">
                <a:latin typeface="Verdana"/>
                <a:cs typeface="Verdana"/>
              </a:rPr>
              <a:t>Может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ли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00" dirty="0">
                <a:latin typeface="Verdana"/>
                <a:cs typeface="Verdana"/>
              </a:rPr>
              <a:t>научное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открытие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60" dirty="0">
                <a:latin typeface="Verdana"/>
                <a:cs typeface="Verdana"/>
              </a:rPr>
              <a:t>представлять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опасность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для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5" dirty="0">
                <a:latin typeface="Verdana"/>
                <a:cs typeface="Verdana"/>
              </a:rPr>
              <a:t>человека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человечества</a:t>
            </a:r>
            <a:r>
              <a:rPr sz="1500" spc="-50" dirty="0">
                <a:latin typeface="Tahoma"/>
                <a:cs typeface="Tahoma"/>
              </a:rPr>
              <a:t>? </a:t>
            </a:r>
            <a:r>
              <a:rPr sz="1500" spc="-455" dirty="0">
                <a:latin typeface="Tahoma"/>
                <a:cs typeface="Tahoma"/>
              </a:rPr>
              <a:t> </a:t>
            </a:r>
            <a:r>
              <a:rPr sz="1500" spc="-45" dirty="0">
                <a:latin typeface="Verdana"/>
                <a:cs typeface="Verdana"/>
              </a:rPr>
              <a:t>Н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65" dirty="0">
                <a:latin typeface="Verdana"/>
                <a:cs typeface="Verdana"/>
              </a:rPr>
              <a:t>зб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25" dirty="0">
                <a:latin typeface="Verdana"/>
                <a:cs typeface="Verdana"/>
              </a:rPr>
              <a:t>ж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15" dirty="0">
                <a:latin typeface="Verdana"/>
                <a:cs typeface="Verdana"/>
              </a:rPr>
              <a:t>ф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5" dirty="0">
                <a:latin typeface="Verdana"/>
                <a:cs typeface="Verdana"/>
              </a:rPr>
              <a:t>т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110" dirty="0">
                <a:latin typeface="Verdana"/>
                <a:cs typeface="Verdana"/>
              </a:rPr>
              <a:t>ы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и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ц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55" dirty="0">
                <a:latin typeface="Verdana"/>
                <a:cs typeface="Verdana"/>
              </a:rPr>
              <a:t>за</a:t>
            </a:r>
            <a:r>
              <a:rPr sz="1500" spc="-125" dirty="0">
                <a:latin typeface="Verdana"/>
                <a:cs typeface="Verdana"/>
              </a:rPr>
              <a:t>ц</a:t>
            </a:r>
            <a:r>
              <a:rPr sz="1500" spc="-90" dirty="0">
                <a:latin typeface="Verdana"/>
                <a:cs typeface="Verdana"/>
              </a:rPr>
              <a:t>ии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1500" i="1" spc="-20" dirty="0">
                <a:solidFill>
                  <a:srgbClr val="00B050"/>
                </a:solidFill>
                <a:latin typeface="Arial"/>
                <a:cs typeface="Arial"/>
              </a:rPr>
              <a:t>Чему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человек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70" dirty="0">
                <a:solidFill>
                  <a:srgbClr val="00B050"/>
                </a:solidFill>
                <a:latin typeface="Arial"/>
                <a:cs typeface="Arial"/>
              </a:rPr>
              <a:t>может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spc="-50" dirty="0">
                <a:solidFill>
                  <a:srgbClr val="00B050"/>
                </a:solidFill>
                <a:latin typeface="Arial"/>
                <a:cs typeface="Arial"/>
              </a:rPr>
              <a:t>научиться</a:t>
            </a:r>
            <a:r>
              <a:rPr sz="1500" i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00B050"/>
                </a:solidFill>
                <a:latin typeface="Arial"/>
                <a:cs typeface="Arial"/>
              </a:rPr>
              <a:t>у </a:t>
            </a:r>
            <a:r>
              <a:rPr sz="1500" i="1" spc="20" dirty="0">
                <a:solidFill>
                  <a:srgbClr val="00B050"/>
                </a:solidFill>
                <a:latin typeface="Arial"/>
                <a:cs typeface="Arial"/>
              </a:rPr>
              <a:t>природы?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40" dirty="0">
                <a:latin typeface="Verdana"/>
                <a:cs typeface="Verdana"/>
              </a:rPr>
              <a:t>то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155" dirty="0">
                <a:latin typeface="Verdana"/>
                <a:cs typeface="Verdana"/>
              </a:rPr>
              <a:t>ш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5" dirty="0">
                <a:latin typeface="Verdana"/>
                <a:cs typeface="Verdana"/>
              </a:rPr>
              <a:t>т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00" dirty="0">
                <a:latin typeface="Verdana"/>
                <a:cs typeface="Verdana"/>
              </a:rPr>
              <a:t>ч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75" dirty="0">
                <a:latin typeface="Verdana"/>
                <a:cs typeface="Verdana"/>
              </a:rPr>
              <a:t>в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70" dirty="0">
                <a:latin typeface="Verdana"/>
                <a:cs typeface="Verdana"/>
              </a:rPr>
              <a:t>к</a:t>
            </a:r>
            <a:r>
              <a:rPr sz="1500" spc="-140" dirty="0">
                <a:latin typeface="Verdana"/>
                <a:cs typeface="Verdana"/>
              </a:rPr>
              <a:t>у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90" dirty="0">
                <a:latin typeface="Verdana"/>
                <a:cs typeface="Verdana"/>
              </a:rPr>
              <a:t>б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60" dirty="0">
                <a:latin typeface="Verdana"/>
                <a:cs typeface="Verdana"/>
              </a:rPr>
              <a:t>е</a:t>
            </a:r>
            <a:r>
              <a:rPr sz="1500" spc="-45" dirty="0">
                <a:latin typeface="Verdana"/>
                <a:cs typeface="Verdana"/>
              </a:rPr>
              <a:t>сти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10" dirty="0">
                <a:latin typeface="Verdana"/>
                <a:cs typeface="Verdana"/>
              </a:rPr>
              <a:t>г</a:t>
            </a:r>
            <a:r>
              <a:rPr sz="1500" spc="-70" dirty="0">
                <a:latin typeface="Verdana"/>
                <a:cs typeface="Verdana"/>
              </a:rPr>
              <a:t>а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50" dirty="0">
                <a:latin typeface="Verdana"/>
                <a:cs typeface="Verdana"/>
              </a:rPr>
              <a:t>м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125" dirty="0">
                <a:latin typeface="Verdana"/>
                <a:cs typeface="Verdana"/>
              </a:rPr>
              <a:t>н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95" dirty="0">
                <a:latin typeface="Verdana"/>
                <a:cs typeface="Verdana"/>
              </a:rPr>
              <a:t>ю</a:t>
            </a:r>
            <a:r>
              <a:rPr sz="1500" spc="-120" dirty="0">
                <a:latin typeface="Verdana"/>
                <a:cs typeface="Verdana"/>
              </a:rPr>
              <a:t> </a:t>
            </a:r>
            <a:r>
              <a:rPr sz="1500" spc="-55" dirty="0">
                <a:latin typeface="Verdana"/>
                <a:cs typeface="Verdana"/>
              </a:rPr>
              <a:t>с</a:t>
            </a:r>
            <a:r>
              <a:rPr sz="1500" spc="-114" dirty="0">
                <a:latin typeface="Verdana"/>
                <a:cs typeface="Verdana"/>
              </a:rPr>
              <a:t> </a:t>
            </a:r>
            <a:r>
              <a:rPr sz="1500" spc="-125" dirty="0">
                <a:latin typeface="Verdana"/>
                <a:cs typeface="Verdana"/>
              </a:rPr>
              <a:t>п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90" dirty="0">
                <a:latin typeface="Verdana"/>
                <a:cs typeface="Verdana"/>
              </a:rPr>
              <a:t>и</a:t>
            </a:r>
            <a:r>
              <a:rPr sz="1500" spc="-105" dirty="0">
                <a:latin typeface="Verdana"/>
                <a:cs typeface="Verdana"/>
              </a:rPr>
              <a:t>р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25" dirty="0">
                <a:latin typeface="Verdana"/>
                <a:cs typeface="Verdana"/>
              </a:rPr>
              <a:t>д</a:t>
            </a:r>
            <a:r>
              <a:rPr sz="1500" spc="-80" dirty="0">
                <a:latin typeface="Verdana"/>
                <a:cs typeface="Verdana"/>
              </a:rPr>
              <a:t>о</a:t>
            </a:r>
            <a:r>
              <a:rPr sz="1500" spc="-90" dirty="0">
                <a:latin typeface="Verdana"/>
                <a:cs typeface="Verdana"/>
              </a:rPr>
              <a:t>й</a:t>
            </a:r>
            <a:r>
              <a:rPr sz="1500" spc="120" dirty="0">
                <a:latin typeface="Tahoma"/>
                <a:cs typeface="Tahoma"/>
              </a:rPr>
              <a:t>?</a:t>
            </a:r>
            <a:endParaRPr sz="1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650" y="327075"/>
            <a:ext cx="11005820" cy="1062990"/>
          </a:xfrm>
          <a:prstGeom prst="rect">
            <a:avLst/>
          </a:prstGeom>
          <a:ln w="28575">
            <a:solidFill>
              <a:srgbClr val="1C5C5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6409" indent="-395605">
              <a:lnSpc>
                <a:spcPts val="3185"/>
              </a:lnSpc>
              <a:buAutoNum type="arabicPeriod" startAt="3"/>
              <a:tabLst>
                <a:tab pos="487045" algn="l"/>
              </a:tabLst>
            </a:pP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Природа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культура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endParaRPr sz="2800">
              <a:latin typeface="Verdana"/>
              <a:cs typeface="Verdana"/>
            </a:endParaRPr>
          </a:p>
          <a:p>
            <a:pPr marL="435609" lvl="1" indent="-344805">
              <a:lnSpc>
                <a:spcPts val="156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риро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челов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00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9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435609" lvl="1" indent="-344805">
              <a:lnSpc>
                <a:spcPts val="1585"/>
              </a:lnSpc>
              <a:buFont typeface="Trebuchet MS"/>
              <a:buAutoNum type="arabicPeriod"/>
              <a:tabLst>
                <a:tab pos="436245" algn="l"/>
              </a:tabLst>
            </a:pPr>
            <a:r>
              <a:rPr sz="1400" spc="-4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5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60" dirty="0">
                <a:solidFill>
                  <a:srgbClr val="1C5C5F"/>
                </a:solidFill>
                <a:latin typeface="Verdana"/>
                <a:cs typeface="Verdana"/>
              </a:rPr>
              <a:t>усст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400" spc="-1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400" spc="-8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400" spc="-6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400" spc="-7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400" spc="-130" dirty="0">
                <a:solidFill>
                  <a:srgbClr val="1C5C5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7475" y="1504188"/>
            <a:ext cx="8604885" cy="50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" dirty="0">
                <a:solidFill>
                  <a:srgbClr val="C00000"/>
                </a:solidFill>
                <a:latin typeface="Arial"/>
                <a:cs typeface="Arial"/>
              </a:rPr>
              <a:t>Что</a:t>
            </a:r>
            <a:r>
              <a:rPr sz="1400" b="1" spc="-3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C00000"/>
                </a:solidFill>
                <a:latin typeface="Arial"/>
                <a:cs typeface="Arial"/>
              </a:rPr>
              <a:t>почитать: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Небольшое,</a:t>
            </a:r>
            <a:r>
              <a:rPr sz="1400" b="1" spc="-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B050"/>
                </a:solidFill>
                <a:latin typeface="Arial"/>
                <a:cs typeface="Arial"/>
              </a:rPr>
              <a:t>но </a:t>
            </a:r>
            <a:r>
              <a:rPr sz="1400" b="1" spc="-10" dirty="0">
                <a:solidFill>
                  <a:srgbClr val="00B050"/>
                </a:solidFill>
                <a:latin typeface="Arial"/>
                <a:cs typeface="Arial"/>
              </a:rPr>
              <a:t>универсальное: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  <a:spcBef>
                <a:spcPts val="20"/>
              </a:spcBef>
            </a:pPr>
            <a:r>
              <a:rPr sz="1400" spc="-20" dirty="0">
                <a:solidFill>
                  <a:srgbClr val="00B050"/>
                </a:solidFill>
                <a:latin typeface="Verdana"/>
                <a:cs typeface="Verdana"/>
              </a:rPr>
              <a:t>Рэй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Брэдбери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30" dirty="0">
                <a:solidFill>
                  <a:srgbClr val="00B050"/>
                </a:solidFill>
                <a:latin typeface="Verdana"/>
                <a:cs typeface="Verdana"/>
              </a:rPr>
              <a:t>Вельд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(наука, 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</a:pPr>
            <a:r>
              <a:rPr sz="1400" spc="-20" dirty="0">
                <a:solidFill>
                  <a:srgbClr val="00B050"/>
                </a:solidFill>
                <a:latin typeface="Verdana"/>
                <a:cs typeface="Verdana"/>
              </a:rPr>
              <a:t>Рэй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B050"/>
                </a:solidFill>
                <a:latin typeface="Verdana"/>
                <a:cs typeface="Verdana"/>
              </a:rPr>
              <a:t>Брэдбери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30" dirty="0">
                <a:solidFill>
                  <a:srgbClr val="00B050"/>
                </a:solidFill>
                <a:latin typeface="Verdana"/>
                <a:cs typeface="Verdana"/>
              </a:rPr>
              <a:t>Улыбка</a:t>
            </a:r>
            <a:r>
              <a:rPr sz="1400" spc="-30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7F7F7F"/>
                </a:solidFill>
                <a:latin typeface="Arial"/>
                <a:cs typeface="Arial"/>
              </a:rPr>
              <a:t>(искусство,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 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А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80" dirty="0">
                <a:solidFill>
                  <a:srgbClr val="00B050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00B05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Чехов</a:t>
            </a:r>
            <a:r>
              <a:rPr sz="1400" spc="-105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B05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00B050"/>
                </a:solidFill>
                <a:latin typeface="Verdana"/>
                <a:cs typeface="Verdana"/>
              </a:rPr>
              <a:t>Скрипка</a:t>
            </a:r>
            <a:r>
              <a:rPr sz="1400" spc="-110" dirty="0">
                <a:solidFill>
                  <a:srgbClr val="00B05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00B050"/>
                </a:solidFill>
                <a:latin typeface="Verdana"/>
                <a:cs typeface="Verdana"/>
              </a:rPr>
              <a:t>Ротшильда</a:t>
            </a:r>
            <a:r>
              <a:rPr sz="1400" spc="-45" dirty="0">
                <a:solidFill>
                  <a:srgbClr val="00B05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i="1" spc="-20" dirty="0">
                <a:solidFill>
                  <a:srgbClr val="7F7F7F"/>
                </a:solidFill>
                <a:latin typeface="Arial"/>
                <a:cs typeface="Arial"/>
              </a:rPr>
              <a:t>(искусство)</a:t>
            </a:r>
            <a:r>
              <a:rPr sz="1400" i="1" spc="-10" dirty="0">
                <a:solidFill>
                  <a:srgbClr val="7F7F7F"/>
                </a:solidFill>
                <a:latin typeface="Arial"/>
                <a:cs typeface="Arial"/>
              </a:rPr>
              <a:t> </a:t>
            </a:r>
            <a:r>
              <a:rPr sz="1400" spc="15" dirty="0">
                <a:solidFill>
                  <a:srgbClr val="00B050"/>
                </a:solidFill>
                <a:latin typeface="Trebuchet MS"/>
                <a:cs typeface="Trebuchet MS"/>
              </a:rPr>
              <a:t>(+</a:t>
            </a:r>
            <a:r>
              <a:rPr sz="1400" spc="-35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40" dirty="0">
                <a:solidFill>
                  <a:srgbClr val="00B050"/>
                </a:solidFill>
                <a:latin typeface="Trebuchet MS"/>
                <a:cs typeface="Trebuchet MS"/>
              </a:rPr>
              <a:t>1</a:t>
            </a:r>
            <a:r>
              <a:rPr sz="1400" spc="-40" dirty="0">
                <a:solidFill>
                  <a:srgbClr val="00B050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00B050"/>
                </a:solidFill>
                <a:latin typeface="Verdana"/>
                <a:cs typeface="Verdana"/>
              </a:rPr>
              <a:t>направление</a:t>
            </a:r>
            <a:r>
              <a:rPr sz="1400" spc="-85" dirty="0">
                <a:solidFill>
                  <a:srgbClr val="00B050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solidFill>
                  <a:srgbClr val="7030A0"/>
                </a:solidFill>
                <a:latin typeface="Arial"/>
                <a:cs typeface="Arial"/>
              </a:rPr>
              <a:t>Большое,</a:t>
            </a:r>
            <a:r>
              <a:rPr sz="1400" b="1" spc="-3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7030A0"/>
                </a:solidFill>
                <a:latin typeface="Arial"/>
                <a:cs typeface="Arial"/>
              </a:rPr>
              <a:t>но</a:t>
            </a:r>
            <a:r>
              <a:rPr sz="1400" b="1" spc="-2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7030A0"/>
                </a:solidFill>
                <a:latin typeface="Arial"/>
                <a:cs typeface="Arial"/>
              </a:rPr>
              <a:t>полезное: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30" dirty="0">
                <a:solidFill>
                  <a:srgbClr val="7030A0"/>
                </a:solidFill>
                <a:latin typeface="Verdana"/>
                <a:cs typeface="Verdana"/>
              </a:rPr>
              <a:t>В</a:t>
            </a:r>
            <a:r>
              <a:rPr sz="1400" spc="-130" dirty="0">
                <a:solidFill>
                  <a:srgbClr val="7030A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4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100" dirty="0">
                <a:solidFill>
                  <a:srgbClr val="7030A0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к</a:t>
            </a:r>
            <a:r>
              <a:rPr sz="1400" spc="-75" dirty="0">
                <a:solidFill>
                  <a:srgbClr val="7030A0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7030A0"/>
                </a:solidFill>
                <a:latin typeface="Trebuchet MS"/>
                <a:cs typeface="Trebuchet MS"/>
              </a:rPr>
              <a:t>«</a:t>
            </a:r>
            <a:r>
              <a:rPr sz="1400" spc="30" dirty="0">
                <a:solidFill>
                  <a:srgbClr val="7030A0"/>
                </a:solidFill>
                <a:latin typeface="Verdana"/>
                <a:cs typeface="Verdana"/>
              </a:rPr>
              <a:t>С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л</a:t>
            </a:r>
            <a:r>
              <a:rPr sz="1400" spc="-65" dirty="0">
                <a:solidFill>
                  <a:srgbClr val="7030A0"/>
                </a:solidFill>
                <a:latin typeface="Verdana"/>
                <a:cs typeface="Verdana"/>
              </a:rPr>
              <a:t>е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п</a:t>
            </a:r>
            <a:r>
              <a:rPr sz="1400" spc="-80" dirty="0">
                <a:solidFill>
                  <a:srgbClr val="7030A0"/>
                </a:solidFill>
                <a:latin typeface="Verdana"/>
                <a:cs typeface="Verdana"/>
              </a:rPr>
              <a:t>ой</a:t>
            </a:r>
            <a:r>
              <a:rPr sz="1400" spc="-110" dirty="0">
                <a:solidFill>
                  <a:srgbClr val="7030A0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7030A0"/>
                </a:solidFill>
                <a:latin typeface="Verdana"/>
                <a:cs typeface="Verdana"/>
              </a:rPr>
              <a:t>м</a:t>
            </a:r>
            <a:r>
              <a:rPr sz="1400" spc="-90" dirty="0">
                <a:solidFill>
                  <a:srgbClr val="7030A0"/>
                </a:solidFill>
                <a:latin typeface="Verdana"/>
                <a:cs typeface="Verdana"/>
              </a:rPr>
              <a:t>узы</a:t>
            </a:r>
            <a:r>
              <a:rPr sz="1400" spc="-70" dirty="0">
                <a:solidFill>
                  <a:srgbClr val="7030A0"/>
                </a:solidFill>
                <a:latin typeface="Verdana"/>
                <a:cs typeface="Verdana"/>
              </a:rPr>
              <a:t>ка</a:t>
            </a:r>
            <a:r>
              <a:rPr sz="1400" spc="-120" dirty="0">
                <a:solidFill>
                  <a:srgbClr val="7030A0"/>
                </a:solidFill>
                <a:latin typeface="Verdana"/>
                <a:cs typeface="Verdana"/>
              </a:rPr>
              <a:t>н</a:t>
            </a:r>
            <a:r>
              <a:rPr sz="1400" spc="5" dirty="0">
                <a:solidFill>
                  <a:srgbClr val="7030A0"/>
                </a:solidFill>
                <a:latin typeface="Verdana"/>
                <a:cs typeface="Verdana"/>
              </a:rPr>
              <a:t>т</a:t>
            </a:r>
            <a:r>
              <a:rPr sz="1400" spc="40" dirty="0">
                <a:solidFill>
                  <a:srgbClr val="7030A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7030A0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и</a:t>
            </a:r>
            <a:r>
              <a:rPr sz="1400" i="1" spc="70" dirty="0">
                <a:solidFill>
                  <a:srgbClr val="7F7F7F"/>
                </a:solidFill>
                <a:latin typeface="Arial"/>
                <a:cs typeface="Arial"/>
              </a:rPr>
              <a:t>с</a:t>
            </a:r>
            <a:r>
              <a:rPr sz="1400" i="1" spc="35" dirty="0">
                <a:solidFill>
                  <a:srgbClr val="7F7F7F"/>
                </a:solidFill>
                <a:latin typeface="Arial"/>
                <a:cs typeface="Arial"/>
              </a:rPr>
              <a:t>ку</a:t>
            </a:r>
            <a:r>
              <a:rPr sz="1400" i="1" spc="30" dirty="0">
                <a:solidFill>
                  <a:srgbClr val="7F7F7F"/>
                </a:solidFill>
                <a:latin typeface="Arial"/>
                <a:cs typeface="Arial"/>
              </a:rPr>
              <a:t>с</a:t>
            </a:r>
            <a:r>
              <a:rPr sz="1400" i="1" spc="70" dirty="0">
                <a:solidFill>
                  <a:srgbClr val="7F7F7F"/>
                </a:solidFill>
                <a:latin typeface="Arial"/>
                <a:cs typeface="Arial"/>
              </a:rPr>
              <a:t>с</a:t>
            </a:r>
            <a:r>
              <a:rPr sz="1400" i="1" spc="-495" dirty="0">
                <a:solidFill>
                  <a:srgbClr val="7F7F7F"/>
                </a:solidFill>
                <a:latin typeface="Arial"/>
                <a:cs typeface="Arial"/>
              </a:rPr>
              <a:t>т</a:t>
            </a:r>
            <a:r>
              <a:rPr sz="1400" i="1" spc="40" dirty="0">
                <a:solidFill>
                  <a:srgbClr val="7F7F7F"/>
                </a:solidFill>
                <a:latin typeface="Arial"/>
                <a:cs typeface="Arial"/>
              </a:rPr>
              <a:t>в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о</a:t>
            </a:r>
            <a:r>
              <a:rPr sz="1400" spc="-50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solidFill>
                  <a:srgbClr val="0070C0"/>
                </a:solidFill>
                <a:latin typeface="Arial"/>
                <a:cs typeface="Arial"/>
              </a:rPr>
              <a:t>Небольшие</a:t>
            </a:r>
            <a:r>
              <a:rPr sz="1400" b="1" spc="-2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70C0"/>
                </a:solidFill>
                <a:latin typeface="Arial"/>
                <a:cs typeface="Arial"/>
              </a:rPr>
              <a:t>произведения: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20" dirty="0">
                <a:solidFill>
                  <a:srgbClr val="0070C0"/>
                </a:solidFill>
                <a:latin typeface="Verdana"/>
                <a:cs typeface="Verdana"/>
              </a:rPr>
              <a:t>Рэй</a:t>
            </a:r>
            <a:r>
              <a:rPr sz="1400" spc="-110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70" dirty="0">
                <a:solidFill>
                  <a:srgbClr val="0070C0"/>
                </a:solidFill>
                <a:latin typeface="Verdana"/>
                <a:cs typeface="Verdana"/>
              </a:rPr>
              <a:t>Брэдбери</a:t>
            </a:r>
            <a:r>
              <a:rPr sz="1400" spc="-105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0070C0"/>
                </a:solidFill>
                <a:latin typeface="Trebuchet MS"/>
                <a:cs typeface="Trebuchet MS"/>
              </a:rPr>
              <a:t>«</a:t>
            </a:r>
            <a:r>
              <a:rPr sz="1400" spc="-45" dirty="0">
                <a:solidFill>
                  <a:srgbClr val="0070C0"/>
                </a:solidFill>
                <a:latin typeface="Verdana"/>
                <a:cs typeface="Verdana"/>
              </a:rPr>
              <a:t>Зелёное</a:t>
            </a:r>
            <a:r>
              <a:rPr sz="1400" spc="-110" dirty="0">
                <a:solidFill>
                  <a:srgbClr val="0070C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0070C0"/>
                </a:solidFill>
                <a:latin typeface="Verdana"/>
                <a:cs typeface="Verdana"/>
              </a:rPr>
              <a:t>утро</a:t>
            </a:r>
            <a:r>
              <a:rPr sz="1400" spc="-55" dirty="0">
                <a:solidFill>
                  <a:srgbClr val="0070C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1400" spc="5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i="1" spc="5" dirty="0">
                <a:solidFill>
                  <a:srgbClr val="7F7F7F"/>
                </a:solidFill>
                <a:latin typeface="Arial"/>
                <a:cs typeface="Arial"/>
              </a:rPr>
              <a:t>природа</a:t>
            </a:r>
            <a:r>
              <a:rPr sz="1400" spc="5" dirty="0">
                <a:solidFill>
                  <a:srgbClr val="7F7F7F"/>
                </a:solidFill>
                <a:latin typeface="Trebuchet MS"/>
                <a:cs typeface="Trebuchet MS"/>
              </a:rPr>
              <a:t>)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Trebuchet MS"/>
              <a:cs typeface="Trebuchet MS"/>
            </a:endParaRPr>
          </a:p>
          <a:p>
            <a:pPr marL="12700">
              <a:lnSpc>
                <a:spcPts val="1630"/>
              </a:lnSpc>
              <a:spcBef>
                <a:spcPts val="5"/>
              </a:spcBef>
            </a:pPr>
            <a:r>
              <a:rPr sz="1400" b="1" spc="-5" dirty="0">
                <a:solidFill>
                  <a:srgbClr val="C00000"/>
                </a:solidFill>
                <a:latin typeface="Arial"/>
                <a:cs typeface="Arial"/>
              </a:rPr>
              <a:t>Антиутопии: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</a:pPr>
            <a:r>
              <a:rPr sz="1400" spc="-75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C0000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C00000"/>
                </a:solidFill>
                <a:latin typeface="Verdana"/>
                <a:cs typeface="Verdana"/>
              </a:rPr>
              <a:t>Хаксли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10" dirty="0">
                <a:solidFill>
                  <a:srgbClr val="C00000"/>
                </a:solidFill>
                <a:latin typeface="Trebuchet MS"/>
                <a:cs typeface="Trebuchet MS"/>
              </a:rPr>
              <a:t>«</a:t>
            </a:r>
            <a:r>
              <a:rPr sz="1400" spc="1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дивный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90" dirty="0">
                <a:solidFill>
                  <a:srgbClr val="C00000"/>
                </a:solidFill>
                <a:latin typeface="Verdana"/>
                <a:cs typeface="Verdana"/>
              </a:rPr>
              <a:t>новый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45" dirty="0">
                <a:solidFill>
                  <a:srgbClr val="C00000"/>
                </a:solidFill>
                <a:latin typeface="Verdana"/>
                <a:cs typeface="Verdana"/>
              </a:rPr>
              <a:t>мир</a:t>
            </a:r>
            <a:r>
              <a:rPr sz="1400" spc="-45" dirty="0">
                <a:solidFill>
                  <a:srgbClr val="C00000"/>
                </a:solidFill>
                <a:latin typeface="Trebuchet MS"/>
                <a:cs typeface="Trebuchet MS"/>
              </a:rPr>
              <a:t>»</a:t>
            </a:r>
            <a:r>
              <a:rPr sz="1400" spc="-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(наука,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 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400" spc="-20" dirty="0">
                <a:solidFill>
                  <a:srgbClr val="C00000"/>
                </a:solidFill>
                <a:latin typeface="Verdana"/>
                <a:cs typeface="Verdana"/>
              </a:rPr>
              <a:t>М</a:t>
            </a:r>
            <a:r>
              <a:rPr sz="1400" spc="-135" dirty="0">
                <a:solidFill>
                  <a:srgbClr val="C00000"/>
                </a:solidFill>
                <a:latin typeface="Trebuchet MS"/>
                <a:cs typeface="Trebuchet MS"/>
              </a:rPr>
              <a:t>.</a:t>
            </a:r>
            <a:r>
              <a:rPr sz="1400" spc="-10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400" spc="-130" dirty="0">
                <a:solidFill>
                  <a:srgbClr val="C0000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spc="-40" dirty="0">
                <a:solidFill>
                  <a:srgbClr val="C00000"/>
                </a:solidFill>
                <a:latin typeface="Verdana"/>
                <a:cs typeface="Verdana"/>
              </a:rPr>
              <a:t>Б</a:t>
            </a:r>
            <a:r>
              <a:rPr sz="1400" spc="-95" dirty="0">
                <a:solidFill>
                  <a:srgbClr val="C00000"/>
                </a:solidFill>
                <a:latin typeface="Verdana"/>
                <a:cs typeface="Verdana"/>
              </a:rPr>
              <a:t>у</a:t>
            </a:r>
            <a:r>
              <a:rPr sz="1400" spc="-105" dirty="0">
                <a:solidFill>
                  <a:srgbClr val="C00000"/>
                </a:solidFill>
                <a:latin typeface="Verdana"/>
                <a:cs typeface="Verdana"/>
              </a:rPr>
              <a:t>лг</a:t>
            </a:r>
            <a:r>
              <a:rPr sz="1400" spc="-70" dirty="0">
                <a:solidFill>
                  <a:srgbClr val="C00000"/>
                </a:solidFill>
                <a:latin typeface="Verdana"/>
                <a:cs typeface="Verdana"/>
              </a:rPr>
              <a:t>ак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35" dirty="0">
                <a:solidFill>
                  <a:srgbClr val="C00000"/>
                </a:solidFill>
                <a:latin typeface="Trebuchet MS"/>
                <a:cs typeface="Trebuchet MS"/>
              </a:rPr>
              <a:t>«</a:t>
            </a:r>
            <a:r>
              <a:rPr sz="1400" spc="85" dirty="0">
                <a:solidFill>
                  <a:srgbClr val="C00000"/>
                </a:solidFill>
                <a:latin typeface="Verdana"/>
                <a:cs typeface="Verdana"/>
              </a:rPr>
              <a:t>Р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400" spc="-70" dirty="0">
                <a:solidFill>
                  <a:srgbClr val="C00000"/>
                </a:solidFill>
                <a:latin typeface="Verdana"/>
                <a:cs typeface="Verdana"/>
              </a:rPr>
              <a:t>к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400" spc="-75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spc="-105" dirty="0">
                <a:solidFill>
                  <a:srgbClr val="C00000"/>
                </a:solidFill>
                <a:latin typeface="Verdana"/>
                <a:cs typeface="Verdana"/>
              </a:rPr>
              <a:t>ы</a:t>
            </a:r>
            <a:r>
              <a:rPr sz="1400" spc="-60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C00000"/>
                </a:solidFill>
                <a:latin typeface="Verdana"/>
                <a:cs typeface="Verdana"/>
              </a:rPr>
              <a:t>я</a:t>
            </a:r>
            <a:r>
              <a:rPr sz="1400" spc="-85" dirty="0">
                <a:solidFill>
                  <a:srgbClr val="C00000"/>
                </a:solidFill>
                <a:latin typeface="Verdana"/>
                <a:cs typeface="Verdana"/>
              </a:rPr>
              <a:t>й</a:t>
            </a:r>
            <a:r>
              <a:rPr sz="1400" spc="-105" dirty="0">
                <a:solidFill>
                  <a:srgbClr val="C00000"/>
                </a:solidFill>
                <a:latin typeface="Verdana"/>
                <a:cs typeface="Verdana"/>
              </a:rPr>
              <a:t>ц</a:t>
            </a:r>
            <a:r>
              <a:rPr sz="1400" spc="-70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400" spc="40" dirty="0">
                <a:solidFill>
                  <a:srgbClr val="C0000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(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н</a:t>
            </a:r>
            <a:r>
              <a:rPr sz="1400" i="1" spc="-5" dirty="0">
                <a:solidFill>
                  <a:srgbClr val="7F7F7F"/>
                </a:solidFill>
                <a:latin typeface="Arial"/>
                <a:cs typeface="Arial"/>
              </a:rPr>
              <a:t>а</a:t>
            </a:r>
            <a:r>
              <a:rPr sz="1400" i="1" spc="10" dirty="0">
                <a:solidFill>
                  <a:srgbClr val="7F7F7F"/>
                </a:solidFill>
                <a:latin typeface="Arial"/>
                <a:cs typeface="Arial"/>
              </a:rPr>
              <a:t>ук</a:t>
            </a:r>
            <a:r>
              <a:rPr sz="1400" i="1" spc="5" dirty="0">
                <a:solidFill>
                  <a:srgbClr val="7F7F7F"/>
                </a:solidFill>
                <a:latin typeface="Arial"/>
                <a:cs typeface="Arial"/>
              </a:rPr>
              <a:t>а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75" dirty="0">
                <a:solidFill>
                  <a:srgbClr val="C00000"/>
                </a:solidFill>
                <a:latin typeface="Verdana"/>
                <a:cs typeface="Verdana"/>
              </a:rPr>
              <a:t>М</a:t>
            </a:r>
            <a:r>
              <a:rPr sz="1400" spc="-75" dirty="0">
                <a:solidFill>
                  <a:srgbClr val="C00000"/>
                </a:solidFill>
                <a:latin typeface="Trebuchet MS"/>
                <a:cs typeface="Trebuchet MS"/>
              </a:rPr>
              <a:t>.</a:t>
            </a:r>
            <a:r>
              <a:rPr sz="1400" spc="-7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400" spc="-75" dirty="0">
                <a:solidFill>
                  <a:srgbClr val="C00000"/>
                </a:solidFill>
                <a:latin typeface="Trebuchet MS"/>
                <a:cs typeface="Trebuchet MS"/>
              </a:rPr>
              <a:t>.</a:t>
            </a:r>
            <a:r>
              <a:rPr sz="14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C00000"/>
                </a:solidFill>
                <a:latin typeface="Verdana"/>
                <a:cs typeface="Verdana"/>
              </a:rPr>
              <a:t>Булгаков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55" dirty="0">
                <a:solidFill>
                  <a:srgbClr val="C00000"/>
                </a:solidFill>
                <a:latin typeface="Trebuchet MS"/>
                <a:cs typeface="Trebuchet MS"/>
              </a:rPr>
              <a:t>«</a:t>
            </a:r>
            <a:r>
              <a:rPr sz="1400" spc="-55" dirty="0">
                <a:solidFill>
                  <a:srgbClr val="C00000"/>
                </a:solidFill>
                <a:latin typeface="Verdana"/>
                <a:cs typeface="Verdana"/>
              </a:rPr>
              <a:t>Собачье</a:t>
            </a:r>
            <a:r>
              <a:rPr sz="1400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spc="-50" dirty="0">
                <a:solidFill>
                  <a:srgbClr val="C00000"/>
                </a:solidFill>
                <a:latin typeface="Verdana"/>
                <a:cs typeface="Verdana"/>
              </a:rPr>
              <a:t>сердце</a:t>
            </a:r>
            <a:r>
              <a:rPr sz="1400" spc="-50" dirty="0">
                <a:solidFill>
                  <a:srgbClr val="C00000"/>
                </a:solidFill>
                <a:latin typeface="Trebuchet MS"/>
                <a:cs typeface="Trebuchet MS"/>
              </a:rPr>
              <a:t>»</a:t>
            </a:r>
            <a:r>
              <a:rPr sz="1400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(наука)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</a:pPr>
            <a:r>
              <a:rPr sz="1400" b="1" spc="-15" dirty="0">
                <a:latin typeface="Arial"/>
                <a:cs typeface="Arial"/>
              </a:rPr>
              <a:t>Современные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произведения: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30"/>
              </a:lnSpc>
            </a:pPr>
            <a:r>
              <a:rPr sz="1400" spc="-50" dirty="0">
                <a:latin typeface="Verdana"/>
                <a:cs typeface="Verdana"/>
              </a:rPr>
              <a:t>С</a:t>
            </a:r>
            <a:r>
              <a:rPr sz="1400" spc="-50" dirty="0">
                <a:latin typeface="Trebuchet MS"/>
                <a:cs typeface="Trebuchet MS"/>
              </a:rPr>
              <a:t>.</a:t>
            </a:r>
            <a:r>
              <a:rPr sz="1400" spc="-25" dirty="0">
                <a:latin typeface="Trebuchet MS"/>
                <a:cs typeface="Trebuchet MS"/>
              </a:rPr>
              <a:t> </a:t>
            </a:r>
            <a:r>
              <a:rPr sz="1400" spc="-65" dirty="0">
                <a:latin typeface="Verdana"/>
                <a:cs typeface="Verdana"/>
              </a:rPr>
              <a:t>Алексиевич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75" dirty="0">
                <a:latin typeface="Trebuchet MS"/>
                <a:cs typeface="Trebuchet MS"/>
              </a:rPr>
              <a:t>«</a:t>
            </a:r>
            <a:r>
              <a:rPr sz="1400" spc="-75" dirty="0">
                <a:latin typeface="Verdana"/>
                <a:cs typeface="Verdana"/>
              </a:rPr>
              <a:t>Чернобыльская</a:t>
            </a:r>
            <a:r>
              <a:rPr sz="1400" spc="-80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молитва</a:t>
            </a:r>
            <a:r>
              <a:rPr sz="1400" spc="-70" dirty="0">
                <a:latin typeface="Trebuchet MS"/>
                <a:cs typeface="Trebuchet MS"/>
              </a:rPr>
              <a:t>.</a:t>
            </a:r>
            <a:r>
              <a:rPr sz="1400" spc="-25" dirty="0">
                <a:latin typeface="Trebuchet MS"/>
                <a:cs typeface="Trebuchet MS"/>
              </a:rPr>
              <a:t> </a:t>
            </a:r>
            <a:r>
              <a:rPr sz="1400" spc="-80" dirty="0">
                <a:latin typeface="Verdana"/>
                <a:cs typeface="Verdana"/>
              </a:rPr>
              <a:t>Хроника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80" dirty="0">
                <a:latin typeface="Verdana"/>
                <a:cs typeface="Verdana"/>
              </a:rPr>
              <a:t>будущего</a:t>
            </a:r>
            <a:r>
              <a:rPr sz="1400" spc="-80" dirty="0">
                <a:latin typeface="Trebuchet MS"/>
                <a:cs typeface="Trebuchet MS"/>
              </a:rPr>
              <a:t>»</a:t>
            </a:r>
            <a:r>
              <a:rPr sz="1400" spc="-25" dirty="0">
                <a:latin typeface="Trebuchet MS"/>
                <a:cs typeface="Trebuchet MS"/>
              </a:rPr>
              <a:t> </a:t>
            </a:r>
            <a:r>
              <a:rPr sz="1400" spc="1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i="1" spc="10" dirty="0">
                <a:solidFill>
                  <a:srgbClr val="7F7F7F"/>
                </a:solidFill>
                <a:latin typeface="Arial"/>
                <a:cs typeface="Arial"/>
              </a:rPr>
              <a:t>природа, 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75" dirty="0">
                <a:latin typeface="Verdana"/>
                <a:cs typeface="Verdana"/>
              </a:rPr>
              <a:t>Юваль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Ной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75" dirty="0">
                <a:latin typeface="Verdana"/>
                <a:cs typeface="Verdana"/>
              </a:rPr>
              <a:t>Харари</a:t>
            </a:r>
            <a:r>
              <a:rPr sz="1400" spc="-100" dirty="0">
                <a:latin typeface="Verdana"/>
                <a:cs typeface="Verdana"/>
              </a:rPr>
              <a:t> </a:t>
            </a:r>
            <a:r>
              <a:rPr sz="1400" spc="40" dirty="0">
                <a:latin typeface="Trebuchet MS"/>
                <a:cs typeface="Trebuchet MS"/>
              </a:rPr>
              <a:t>«21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95" dirty="0">
                <a:latin typeface="Verdana"/>
                <a:cs typeface="Verdana"/>
              </a:rPr>
              <a:t>урок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для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100" dirty="0">
                <a:latin typeface="Trebuchet MS"/>
                <a:cs typeface="Trebuchet MS"/>
              </a:rPr>
              <a:t>XXI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45" dirty="0">
                <a:latin typeface="Verdana"/>
                <a:cs typeface="Verdana"/>
              </a:rPr>
              <a:t>века</a:t>
            </a:r>
            <a:r>
              <a:rPr sz="1400" spc="-45" dirty="0">
                <a:latin typeface="Trebuchet MS"/>
                <a:cs typeface="Trebuchet MS"/>
              </a:rPr>
              <a:t>»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20" dirty="0">
                <a:latin typeface="Trebuchet MS"/>
                <a:cs typeface="Trebuchet MS"/>
              </a:rPr>
              <a:t>(2018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65" dirty="0">
                <a:latin typeface="Verdana"/>
                <a:cs typeface="Verdana"/>
              </a:rPr>
              <a:t>год</a:t>
            </a:r>
            <a:r>
              <a:rPr sz="1400" spc="-65" dirty="0">
                <a:latin typeface="Trebuchet MS"/>
                <a:cs typeface="Trebuchet MS"/>
              </a:rPr>
              <a:t>)</a:t>
            </a:r>
            <a:r>
              <a:rPr sz="1400" spc="-30" dirty="0">
                <a:latin typeface="Trebuchet MS"/>
                <a:cs typeface="Trebuchet MS"/>
              </a:rPr>
              <a:t> </a:t>
            </a:r>
            <a:r>
              <a:rPr sz="1400" spc="10" dirty="0">
                <a:solidFill>
                  <a:srgbClr val="7F7F7F"/>
                </a:solidFill>
                <a:latin typeface="Trebuchet MS"/>
                <a:cs typeface="Trebuchet MS"/>
              </a:rPr>
              <a:t>(</a:t>
            </a:r>
            <a:r>
              <a:rPr sz="1400" i="1" spc="10" dirty="0">
                <a:solidFill>
                  <a:srgbClr val="7F7F7F"/>
                </a:solidFill>
                <a:latin typeface="Arial"/>
                <a:cs typeface="Arial"/>
              </a:rPr>
              <a:t>природа,</a:t>
            </a:r>
            <a:r>
              <a:rPr sz="1400" i="1" dirty="0">
                <a:solidFill>
                  <a:srgbClr val="7F7F7F"/>
                </a:solidFill>
                <a:latin typeface="Arial"/>
                <a:cs typeface="Arial"/>
              </a:rPr>
              <a:t> 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390"/>
              </a:lnSpc>
              <a:spcBef>
                <a:spcPts val="120"/>
              </a:spcBef>
            </a:pP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(ядерная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война,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изменение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климата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потенциально опасные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технологии,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опасность выделения элиты,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разрыв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между </a:t>
            </a:r>
            <a:r>
              <a:rPr sz="1200" spc="-4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реальным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миром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виртуальным,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иллюзия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знания)</a:t>
            </a:r>
            <a:endParaRPr sz="1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400" spc="-70" dirty="0">
                <a:latin typeface="Verdana"/>
                <a:cs typeface="Verdana"/>
              </a:rPr>
              <a:t>А</a:t>
            </a:r>
            <a:r>
              <a:rPr sz="1400" spc="-70" dirty="0">
                <a:latin typeface="Trebuchet MS"/>
                <a:cs typeface="Trebuchet MS"/>
              </a:rPr>
              <a:t>.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75" dirty="0">
                <a:latin typeface="Verdana"/>
                <a:cs typeface="Verdana"/>
              </a:rPr>
              <a:t>Курпатов</a:t>
            </a:r>
            <a:r>
              <a:rPr sz="1400" spc="-105" dirty="0">
                <a:latin typeface="Verdana"/>
                <a:cs typeface="Verdana"/>
              </a:rPr>
              <a:t> </a:t>
            </a:r>
            <a:r>
              <a:rPr sz="1400" spc="-45" dirty="0">
                <a:latin typeface="Trebuchet MS"/>
                <a:cs typeface="Trebuchet MS"/>
              </a:rPr>
              <a:t>«</a:t>
            </a:r>
            <a:r>
              <a:rPr sz="1400" spc="-45" dirty="0">
                <a:latin typeface="Verdana"/>
                <a:cs typeface="Verdana"/>
              </a:rPr>
              <a:t>Четвёртая</a:t>
            </a:r>
            <a:r>
              <a:rPr sz="1400" spc="-95" dirty="0">
                <a:latin typeface="Verdana"/>
                <a:cs typeface="Verdana"/>
              </a:rPr>
              <a:t> </a:t>
            </a:r>
            <a:r>
              <a:rPr sz="1400" spc="-75" dirty="0">
                <a:latin typeface="Verdana"/>
                <a:cs typeface="Verdana"/>
              </a:rPr>
              <a:t>мировая</a:t>
            </a:r>
            <a:r>
              <a:rPr sz="1400" spc="-90" dirty="0">
                <a:latin typeface="Verdana"/>
                <a:cs typeface="Verdana"/>
              </a:rPr>
              <a:t> </a:t>
            </a:r>
            <a:r>
              <a:rPr sz="1400" spc="-65" dirty="0">
                <a:latin typeface="Verdana"/>
                <a:cs typeface="Verdana"/>
              </a:rPr>
              <a:t>война</a:t>
            </a:r>
            <a:r>
              <a:rPr sz="1400" spc="-65" dirty="0">
                <a:latin typeface="Trebuchet MS"/>
                <a:cs typeface="Trebuchet MS"/>
              </a:rPr>
              <a:t>»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20" dirty="0">
                <a:latin typeface="Trebuchet MS"/>
                <a:cs typeface="Trebuchet MS"/>
              </a:rPr>
              <a:t>(2018</a:t>
            </a:r>
            <a:r>
              <a:rPr sz="1400" spc="-35" dirty="0">
                <a:latin typeface="Trebuchet MS"/>
                <a:cs typeface="Trebuchet MS"/>
              </a:rPr>
              <a:t> </a:t>
            </a:r>
            <a:r>
              <a:rPr sz="1400" spc="-65" dirty="0">
                <a:latin typeface="Verdana"/>
                <a:cs typeface="Verdana"/>
              </a:rPr>
              <a:t>год</a:t>
            </a:r>
            <a:r>
              <a:rPr sz="1400" spc="-65" dirty="0">
                <a:latin typeface="Trebuchet MS"/>
                <a:cs typeface="Trebuchet MS"/>
              </a:rPr>
              <a:t>)</a:t>
            </a:r>
            <a:r>
              <a:rPr sz="1400" spc="-30" dirty="0">
                <a:latin typeface="Trebuchet MS"/>
                <a:cs typeface="Trebuchet MS"/>
              </a:rPr>
              <a:t> </a:t>
            </a:r>
            <a:r>
              <a:rPr sz="1400" spc="-60" dirty="0">
                <a:latin typeface="Trebuchet MS"/>
                <a:cs typeface="Trebuchet MS"/>
              </a:rPr>
              <a:t>(</a:t>
            </a:r>
            <a:r>
              <a:rPr sz="1400" i="1" spc="-60" dirty="0">
                <a:solidFill>
                  <a:srgbClr val="7F7F7F"/>
                </a:solidFill>
                <a:latin typeface="Arial"/>
                <a:cs typeface="Arial"/>
              </a:rPr>
              <a:t>технологии)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(потенциально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опасные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технологии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285" dirty="0">
                <a:solidFill>
                  <a:srgbClr val="C00000"/>
                </a:solidFill>
                <a:latin typeface="Verdana"/>
                <a:cs typeface="Verdana"/>
              </a:rPr>
              <a:t>+</a:t>
            </a:r>
            <a:r>
              <a:rPr sz="1200" spc="-2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деградация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 человеческого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мышления)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9099" y="1048004"/>
            <a:ext cx="9855835" cy="324739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820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б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35" dirty="0">
                <a:solidFill>
                  <a:srgbClr val="1C5C5F"/>
                </a:solidFill>
                <a:latin typeface="Verdana"/>
                <a:cs typeface="Verdana"/>
              </a:rPr>
              <a:t>те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3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800" spc="-17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,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3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1800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7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ва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сть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11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90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800" spc="8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1800" spc="-2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800" spc="5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1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720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Отталкивайтесь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от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аргумента,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когда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будете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0" dirty="0">
                <a:solidFill>
                  <a:srgbClr val="1C5C5F"/>
                </a:solidFill>
                <a:latin typeface="Verdana"/>
                <a:cs typeface="Verdana"/>
              </a:rPr>
              <a:t>составлять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тезис.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740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4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ьте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ла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840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185" dirty="0">
                <a:solidFill>
                  <a:srgbClr val="1C5C5F"/>
                </a:solidFill>
                <a:latin typeface="Verdana"/>
                <a:cs typeface="Verdana"/>
              </a:rPr>
              <a:t>ш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35" dirty="0">
                <a:solidFill>
                  <a:srgbClr val="1C5C5F"/>
                </a:solidFill>
                <a:latin typeface="Verdana"/>
                <a:cs typeface="Verdana"/>
              </a:rPr>
              <a:t>те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80" dirty="0">
                <a:solidFill>
                  <a:srgbClr val="1C5C5F"/>
                </a:solidFill>
                <a:latin typeface="Verdana"/>
                <a:cs typeface="Verdana"/>
              </a:rPr>
              <a:t>щ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745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2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7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уй</a:t>
            </a:r>
            <a:r>
              <a:rPr sz="1800" spc="-3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сь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 marL="469900" marR="5080" indent="-457200">
              <a:lnSpc>
                <a:spcPts val="1900"/>
              </a:lnSpc>
              <a:spcBef>
                <a:spcPts val="1120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Не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старайтесь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учить</a:t>
            </a:r>
            <a:r>
              <a:rPr sz="1800" spc="-12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чужие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аргументы.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12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качестве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тренировка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 лучше</a:t>
            </a:r>
            <a:r>
              <a:rPr sz="1800" spc="-12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самостоятельно </a:t>
            </a:r>
            <a:r>
              <a:rPr sz="1800" spc="-62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написать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45" dirty="0">
                <a:solidFill>
                  <a:srgbClr val="1C5C5F"/>
                </a:solidFill>
                <a:latin typeface="Verdana"/>
                <a:cs typeface="Verdana"/>
              </a:rPr>
              <a:t>1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аргумент,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90" dirty="0">
                <a:solidFill>
                  <a:srgbClr val="1C5C5F"/>
                </a:solidFill>
                <a:latin typeface="Verdana"/>
                <a:cs typeface="Verdana"/>
              </a:rPr>
              <a:t>чем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выучить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50" dirty="0">
                <a:solidFill>
                  <a:srgbClr val="1C5C5F"/>
                </a:solidFill>
                <a:latin typeface="Verdana"/>
                <a:cs typeface="Verdana"/>
              </a:rPr>
              <a:t>10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чужих.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815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уй</a:t>
            </a:r>
            <a:r>
              <a:rPr sz="1800" spc="-3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сь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,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9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ж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ть</a:t>
            </a:r>
            <a:r>
              <a:rPr sz="1800" spc="-155" dirty="0">
                <a:solidFill>
                  <a:srgbClr val="1C5C5F"/>
                </a:solidFill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  <a:p>
            <a:pPr marL="469900" indent="-457200">
              <a:lnSpc>
                <a:spcPct val="100000"/>
              </a:lnSpc>
              <a:spcBef>
                <a:spcPts val="745"/>
              </a:spcBef>
              <a:buChar char="-"/>
              <a:tabLst>
                <a:tab pos="469265" algn="l"/>
                <a:tab pos="469900" algn="l"/>
              </a:tabLst>
            </a:pP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1800" spc="-10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130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110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1800" spc="-3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4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1800" spc="-95" dirty="0">
                <a:solidFill>
                  <a:srgbClr val="1C5C5F"/>
                </a:solidFill>
                <a:latin typeface="Verdana"/>
                <a:cs typeface="Verdana"/>
              </a:rPr>
              <a:t>сь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75" dirty="0">
                <a:solidFill>
                  <a:srgbClr val="1C5C5F"/>
                </a:solidFill>
                <a:latin typeface="Verdana"/>
                <a:cs typeface="Verdana"/>
              </a:rPr>
              <a:t>ё</a:t>
            </a:r>
            <a:r>
              <a:rPr sz="1800" spc="-220" dirty="0">
                <a:solidFill>
                  <a:srgbClr val="1C5C5F"/>
                </a:solidFill>
                <a:latin typeface="Verdana"/>
                <a:cs typeface="Verdana"/>
              </a:rPr>
              <a:t>-</a:t>
            </a:r>
            <a:r>
              <a:rPr sz="1800" spc="-35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8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1800" spc="-10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4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1800" spc="-5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1800" spc="-85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1800" spc="-65" dirty="0">
                <a:solidFill>
                  <a:srgbClr val="1C5C5F"/>
                </a:solidFill>
                <a:latin typeface="Verdana"/>
                <a:cs typeface="Verdana"/>
              </a:rPr>
              <a:t>ть</a:t>
            </a:r>
            <a:r>
              <a:rPr sz="1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800" spc="-430" dirty="0">
                <a:solidFill>
                  <a:srgbClr val="1C5C5F"/>
                </a:solidFill>
                <a:latin typeface="Verdana"/>
                <a:cs typeface="Verdana"/>
              </a:rPr>
              <a:t>=</a:t>
            </a:r>
            <a:r>
              <a:rPr sz="1800" spc="-220" dirty="0">
                <a:solidFill>
                  <a:srgbClr val="1C5C5F"/>
                </a:solidFill>
                <a:latin typeface="Verdana"/>
                <a:cs typeface="Verdana"/>
              </a:rPr>
              <a:t>)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797" y="678179"/>
            <a:ext cx="988694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5" dirty="0">
                <a:solidFill>
                  <a:srgbClr val="C00000"/>
                </a:solidFill>
              </a:rPr>
              <a:t>С</a:t>
            </a:r>
            <a:r>
              <a:rPr sz="2000" dirty="0">
                <a:solidFill>
                  <a:srgbClr val="C00000"/>
                </a:solidFill>
              </a:rPr>
              <a:t>о</a:t>
            </a:r>
            <a:r>
              <a:rPr sz="2000" spc="-45" dirty="0">
                <a:solidFill>
                  <a:srgbClr val="C00000"/>
                </a:solidFill>
              </a:rPr>
              <a:t>в</a:t>
            </a:r>
            <a:r>
              <a:rPr sz="2000" dirty="0">
                <a:solidFill>
                  <a:srgbClr val="C00000"/>
                </a:solidFill>
              </a:rPr>
              <a:t>е</a:t>
            </a:r>
            <a:r>
              <a:rPr sz="2000" spc="-40" dirty="0">
                <a:solidFill>
                  <a:srgbClr val="C00000"/>
                </a:solidFill>
              </a:rPr>
              <a:t>ты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1471" y="1048004"/>
            <a:ext cx="10620929" cy="4355038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469900" indent="-457200" algn="just">
              <a:spcBef>
                <a:spcPts val="820"/>
              </a:spcBef>
              <a:buChar char="-"/>
              <a:tabLst>
                <a:tab pos="469265" algn="l"/>
                <a:tab pos="469900" algn="l"/>
              </a:tabLst>
            </a:pPr>
            <a:endParaRPr lang="ru-RU" sz="2800" spc="-95" dirty="0" smtClean="0">
              <a:solidFill>
                <a:srgbClr val="1C5C5F"/>
              </a:solidFill>
              <a:latin typeface="Verdana"/>
              <a:cs typeface="Verdana"/>
            </a:endParaRPr>
          </a:p>
          <a:p>
            <a:pPr marL="469900" indent="-457200" algn="just">
              <a:spcBef>
                <a:spcPts val="820"/>
              </a:spcBef>
              <a:buChar char="-"/>
              <a:tabLst>
                <a:tab pos="469265" algn="l"/>
                <a:tab pos="469900" algn="l"/>
              </a:tabLst>
            </a:pPr>
            <a:r>
              <a:rPr sz="2800" spc="-95" dirty="0" err="1" smtClean="0">
                <a:solidFill>
                  <a:srgbClr val="1C5C5F"/>
                </a:solidFill>
                <a:latin typeface="Verdana"/>
                <a:cs typeface="Verdana"/>
              </a:rPr>
              <a:t>Неумение</a:t>
            </a:r>
            <a:r>
              <a:rPr sz="2800" spc="-135" dirty="0" smtClean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письменно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5" dirty="0">
                <a:solidFill>
                  <a:srgbClr val="1C5C5F"/>
                </a:solidFill>
                <a:latin typeface="Verdana"/>
                <a:cs typeface="Verdana"/>
              </a:rPr>
              <a:t>выражать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мысли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1C5C5F"/>
                </a:solidFill>
                <a:latin typeface="Verdana"/>
                <a:cs typeface="Verdana"/>
              </a:rPr>
              <a:t>само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5" dirty="0">
                <a:solidFill>
                  <a:srgbClr val="1C5C5F"/>
                </a:solidFill>
                <a:latin typeface="Verdana"/>
                <a:cs typeface="Verdana"/>
              </a:rPr>
              <a:t>по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себе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05" dirty="0">
                <a:solidFill>
                  <a:srgbClr val="1C5C5F"/>
                </a:solidFill>
                <a:latin typeface="Verdana"/>
                <a:cs typeface="Verdana"/>
              </a:rPr>
              <a:t>никуда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не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денется.</a:t>
            </a:r>
            <a:endParaRPr sz="2800" dirty="0">
              <a:latin typeface="Verdana"/>
              <a:cs typeface="Verdana"/>
            </a:endParaRPr>
          </a:p>
          <a:p>
            <a:pPr marL="469900" marR="5080" indent="-457200" algn="just">
              <a:spcBef>
                <a:spcPts val="980"/>
              </a:spcBef>
              <a:buChar char="-"/>
              <a:tabLst>
                <a:tab pos="469265" algn="l"/>
                <a:tab pos="469900" algn="l"/>
              </a:tabLst>
            </a:pP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Полученные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навыки </a:t>
            </a:r>
            <a:r>
              <a:rPr sz="2800" spc="-85" dirty="0">
                <a:solidFill>
                  <a:srgbClr val="1C5C5F"/>
                </a:solidFill>
                <a:latin typeface="Verdana"/>
                <a:cs typeface="Verdana"/>
              </a:rPr>
              <a:t>пригодятся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на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сочинении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ЕГЭ: </a:t>
            </a:r>
            <a:r>
              <a:rPr sz="2800" spc="-95" dirty="0">
                <a:solidFill>
                  <a:srgbClr val="1C5C5F"/>
                </a:solidFill>
                <a:latin typeface="Verdana"/>
                <a:cs typeface="Verdana"/>
              </a:rPr>
              <a:t>орфография,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пунктуация,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грамматика </a:t>
            </a:r>
            <a:r>
              <a:rPr sz="2800" spc="-62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05" dirty="0">
                <a:solidFill>
                  <a:srgbClr val="1C5C5F"/>
                </a:solidFill>
                <a:latin typeface="Verdana"/>
                <a:cs typeface="Verdana"/>
              </a:rPr>
              <a:t>русского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5" dirty="0">
                <a:solidFill>
                  <a:srgbClr val="1C5C5F"/>
                </a:solidFill>
                <a:latin typeface="Verdana"/>
                <a:cs typeface="Verdana"/>
              </a:rPr>
              <a:t>языка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65" dirty="0">
                <a:solidFill>
                  <a:srgbClr val="1C5C5F"/>
                </a:solidFill>
                <a:latin typeface="Verdana"/>
                <a:cs typeface="Verdana"/>
              </a:rPr>
              <a:t>до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1C5C5F"/>
                </a:solidFill>
                <a:latin typeface="Verdana"/>
                <a:cs typeface="Verdana"/>
              </a:rPr>
              <a:t>мая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5" dirty="0">
                <a:solidFill>
                  <a:srgbClr val="1C5C5F"/>
                </a:solidFill>
                <a:latin typeface="Verdana"/>
                <a:cs typeface="Verdana"/>
              </a:rPr>
              <a:t>точно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не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1C5C5F"/>
                </a:solidFill>
                <a:latin typeface="Verdana"/>
                <a:cs typeface="Verdana"/>
              </a:rPr>
              <a:t>изменятся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325" dirty="0">
                <a:solidFill>
                  <a:srgbClr val="1C5C5F"/>
                </a:solidFill>
                <a:latin typeface="Verdana"/>
                <a:cs typeface="Verdana"/>
              </a:rPr>
              <a:t>=)</a:t>
            </a:r>
            <a:endParaRPr sz="2800" dirty="0">
              <a:latin typeface="Verdana"/>
              <a:cs typeface="Verdana"/>
            </a:endParaRPr>
          </a:p>
          <a:p>
            <a:pPr marL="469900" marR="222250" indent="-457200" algn="just">
              <a:spcBef>
                <a:spcPts val="1100"/>
              </a:spcBef>
              <a:buChar char="-"/>
              <a:tabLst>
                <a:tab pos="469265" algn="l"/>
                <a:tab pos="469900" algn="l"/>
              </a:tabLst>
            </a:pPr>
            <a:r>
              <a:rPr sz="2800" spc="-70" dirty="0">
                <a:solidFill>
                  <a:srgbClr val="1C5C5F"/>
                </a:solidFill>
                <a:latin typeface="Verdana"/>
                <a:cs typeface="Verdana"/>
              </a:rPr>
              <a:t>Скорость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написания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50" dirty="0">
                <a:solidFill>
                  <a:srgbClr val="1C5C5F"/>
                </a:solidFill>
                <a:latin typeface="Verdana"/>
                <a:cs typeface="Verdana"/>
              </a:rPr>
              <a:t>текста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65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тренировками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0" dirty="0">
                <a:solidFill>
                  <a:srgbClr val="1C5C5F"/>
                </a:solidFill>
                <a:latin typeface="Verdana"/>
                <a:cs typeface="Verdana"/>
              </a:rPr>
              <a:t>растёт.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5" dirty="0">
                <a:solidFill>
                  <a:srgbClr val="1C5C5F"/>
                </a:solidFill>
                <a:latin typeface="Verdana"/>
                <a:cs typeface="Verdana"/>
              </a:rPr>
              <a:t>декабре,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конечно,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7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вас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45" dirty="0">
                <a:solidFill>
                  <a:srgbClr val="1C5C5F"/>
                </a:solidFill>
                <a:latin typeface="Verdana"/>
                <a:cs typeface="Verdana"/>
              </a:rPr>
              <a:t>4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часа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на </a:t>
            </a:r>
            <a:r>
              <a:rPr sz="2800" spc="-62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сочинение.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1C5C5F"/>
                </a:solidFill>
                <a:latin typeface="Verdana"/>
                <a:cs typeface="Verdana"/>
              </a:rPr>
              <a:t>Но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на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dirty="0">
                <a:solidFill>
                  <a:srgbClr val="1C5C5F"/>
                </a:solidFill>
                <a:latin typeface="Verdana"/>
                <a:cs typeface="Verdana"/>
              </a:rPr>
              <a:t>ЕГЭ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00" dirty="0">
                <a:solidFill>
                  <a:srgbClr val="1C5C5F"/>
                </a:solidFill>
                <a:latin typeface="Verdana"/>
                <a:cs typeface="Verdana"/>
              </a:rPr>
              <a:t>времени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на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сочинение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80" dirty="0">
                <a:solidFill>
                  <a:srgbClr val="1C5C5F"/>
                </a:solidFill>
                <a:latin typeface="Verdana"/>
                <a:cs typeface="Verdana"/>
              </a:rPr>
              <a:t>будет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1C5C5F"/>
                </a:solidFill>
                <a:latin typeface="Verdana"/>
                <a:cs typeface="Verdana"/>
              </a:rPr>
              <a:t>катастрофически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мало!</a:t>
            </a:r>
            <a:endParaRPr sz="2800" dirty="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24201" y="678179"/>
            <a:ext cx="70104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C00000"/>
                </a:solidFill>
              </a:rPr>
              <a:t>Зачем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готовиться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spc="220" dirty="0">
                <a:solidFill>
                  <a:srgbClr val="C00000"/>
                </a:solidFill>
              </a:rPr>
              <a:t>к</a:t>
            </a:r>
            <a:r>
              <a:rPr spc="-25" dirty="0">
                <a:solidFill>
                  <a:srgbClr val="C00000"/>
                </a:solidFill>
              </a:rPr>
              <a:t> </a:t>
            </a:r>
            <a:r>
              <a:rPr spc="5" dirty="0">
                <a:solidFill>
                  <a:srgbClr val="C00000"/>
                </a:solidFill>
              </a:rPr>
              <a:t>ИС</a:t>
            </a:r>
            <a:r>
              <a:rPr spc="5" dirty="0" smtClean="0">
                <a:solidFill>
                  <a:srgbClr val="C00000"/>
                </a:solidFill>
              </a:rPr>
              <a:t>?</a:t>
            </a:r>
            <a:r>
              <a:rPr lang="ru-RU" spc="5" dirty="0" smtClean="0">
                <a:solidFill>
                  <a:srgbClr val="C00000"/>
                </a:solidFill>
              </a:rPr>
              <a:t/>
            </a:r>
            <a:br>
              <a:rPr lang="ru-RU" spc="5" dirty="0" smtClean="0">
                <a:solidFill>
                  <a:srgbClr val="C00000"/>
                </a:solidFill>
              </a:rPr>
            </a:b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3138" y="1716530"/>
            <a:ext cx="9141461" cy="18646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7670" indent="-395605">
              <a:lnSpc>
                <a:spcPct val="150000"/>
              </a:lnSpc>
              <a:spcBef>
                <a:spcPts val="100"/>
              </a:spcBef>
              <a:buAutoNum type="arabicPeriod"/>
              <a:tabLst>
                <a:tab pos="408305" algn="l"/>
              </a:tabLst>
            </a:pPr>
            <a:r>
              <a:rPr sz="2800" spc="-3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ц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800" spc="-12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800" spc="-495" dirty="0">
                <a:solidFill>
                  <a:srgbClr val="1C5C5F"/>
                </a:solidFill>
                <a:latin typeface="Verdana"/>
                <a:cs typeface="Verdana"/>
              </a:rPr>
              <a:t>: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з</a:t>
            </a:r>
            <a:r>
              <a:rPr sz="2800" spc="-10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800" spc="-1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ё</a:t>
            </a:r>
            <a:r>
              <a:rPr sz="2800" spc="1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495" dirty="0">
                <a:solidFill>
                  <a:srgbClr val="1C5C5F"/>
                </a:solidFill>
                <a:latin typeface="Verdana"/>
                <a:cs typeface="Verdana"/>
              </a:rPr>
              <a:t>/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з</a:t>
            </a:r>
            <a:r>
              <a:rPr sz="2800" spc="-10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800" spc="-1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ё</a:t>
            </a:r>
            <a:r>
              <a:rPr sz="2800" spc="1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endParaRPr sz="2800" dirty="0">
              <a:latin typeface="Verdana"/>
              <a:cs typeface="Verdana"/>
            </a:endParaRPr>
          </a:p>
          <a:p>
            <a:pPr marL="407670" indent="-395605">
              <a:lnSpc>
                <a:spcPct val="150000"/>
              </a:lnSpc>
              <a:buAutoNum type="arabicPeriod"/>
              <a:tabLst>
                <a:tab pos="408305" algn="l"/>
              </a:tabLst>
            </a:pPr>
            <a:r>
              <a:rPr sz="2800" spc="1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800" spc="-13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800" spc="-130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70" dirty="0">
                <a:solidFill>
                  <a:srgbClr val="1C5C5F"/>
                </a:solidFill>
                <a:latin typeface="Verdana"/>
                <a:cs typeface="Verdana"/>
              </a:rPr>
              <a:t>тся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4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уск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85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800" spc="-21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9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2800" spc="55" dirty="0">
                <a:solidFill>
                  <a:srgbClr val="1C5C5F"/>
                </a:solidFill>
                <a:latin typeface="Verdana"/>
                <a:cs typeface="Verdana"/>
              </a:rPr>
              <a:t>Э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2800" spc="-14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204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8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2800" spc="-145" dirty="0">
                <a:solidFill>
                  <a:srgbClr val="1C5C5F"/>
                </a:solidFill>
                <a:latin typeface="Verdana"/>
                <a:cs typeface="Verdana"/>
              </a:rPr>
              <a:t>усск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9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800" spc="-26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яз</a:t>
            </a:r>
            <a:r>
              <a:rPr sz="2800" spc="-16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800" spc="-12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800" spc="-26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endParaRPr sz="2800" dirty="0">
              <a:latin typeface="Verdana"/>
              <a:cs typeface="Verdana"/>
            </a:endParaRPr>
          </a:p>
          <a:p>
            <a:pPr marL="407670" indent="-395605">
              <a:lnSpc>
                <a:spcPct val="150000"/>
              </a:lnSpc>
              <a:buAutoNum type="arabicPeriod"/>
              <a:tabLst>
                <a:tab pos="408305" algn="l"/>
              </a:tabLst>
            </a:pPr>
            <a:r>
              <a:rPr sz="2800" spc="-3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55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800" spc="-6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1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70" dirty="0">
                <a:solidFill>
                  <a:srgbClr val="1C5C5F"/>
                </a:solidFill>
                <a:latin typeface="Verdana"/>
                <a:cs typeface="Verdana"/>
              </a:rPr>
              <a:t>тся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1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-114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2800" spc="-12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800" spc="-185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800" spc="-11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22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800" spc="-16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800" spc="-120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800" spc="-21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800" spc="9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800" spc="-140" dirty="0">
                <a:solidFill>
                  <a:srgbClr val="1C5C5F"/>
                </a:solidFill>
                <a:latin typeface="Verdana"/>
                <a:cs typeface="Verdana"/>
              </a:rPr>
              <a:t>Г</a:t>
            </a:r>
            <a:r>
              <a:rPr sz="2800" spc="55" dirty="0">
                <a:solidFill>
                  <a:srgbClr val="1C5C5F"/>
                </a:solidFill>
                <a:latin typeface="Verdana"/>
                <a:cs typeface="Verdana"/>
              </a:rPr>
              <a:t>Э</a:t>
            </a:r>
            <a:endParaRPr sz="2800" dirty="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87019" y="492251"/>
            <a:ext cx="6722109" cy="942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ts val="3610"/>
              </a:lnSpc>
              <a:spcBef>
                <a:spcPts val="100"/>
              </a:spcBef>
            </a:pPr>
            <a:r>
              <a:rPr sz="3200" spc="10" dirty="0"/>
              <a:t>Итоговое</a:t>
            </a:r>
            <a:r>
              <a:rPr sz="3200" spc="-35" dirty="0"/>
              <a:t> </a:t>
            </a:r>
            <a:r>
              <a:rPr sz="3200" spc="-15" dirty="0"/>
              <a:t>сочинение</a:t>
            </a:r>
            <a:endParaRPr sz="3200"/>
          </a:p>
          <a:p>
            <a:pPr algn="ctr">
              <a:lnSpc>
                <a:spcPts val="3610"/>
              </a:lnSpc>
            </a:pPr>
            <a:r>
              <a:rPr sz="3200" dirty="0"/>
              <a:t>(оно</a:t>
            </a:r>
            <a:r>
              <a:rPr sz="3200" spc="-5" dirty="0"/>
              <a:t> </a:t>
            </a:r>
            <a:r>
              <a:rPr sz="3200" spc="200" dirty="0"/>
              <a:t>же</a:t>
            </a:r>
            <a:r>
              <a:rPr sz="3200" spc="-15" dirty="0"/>
              <a:t> </a:t>
            </a:r>
            <a:r>
              <a:rPr sz="3200" spc="45" dirty="0"/>
              <a:t>декабрьское</a:t>
            </a:r>
            <a:r>
              <a:rPr sz="3200" spc="-15" dirty="0"/>
              <a:t> сочинение)</a:t>
            </a:r>
            <a:endParaRPr sz="3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10363200" cy="430887"/>
          </a:xfrm>
        </p:spPr>
        <p:txBody>
          <a:bodyPr/>
          <a:lstStyle/>
          <a:p>
            <a:pPr algn="ctr"/>
            <a:r>
              <a:rPr lang="ru-RU" dirty="0" smtClean="0"/>
              <a:t>Полезные сайты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76200" y="914400"/>
            <a:ext cx="12115800" cy="6417141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b="1" dirty="0"/>
              <a:t>1. ФИПИ (Федеральный институт Педагогических измерений) - fipi</a:t>
            </a:r>
            <a:r>
              <a:rPr lang="ru-RU" sz="1800" dirty="0"/>
              <a:t>.ru. На сайте, во вкладке ИТОГОВОЕ СОЧИНЕНИЕ, размещены нормативные документы, общая информация, тематические направления, краткий комментарий к открытым тематическим направлениям, подготовленный специалистами ФГБНУ «Федеральный институт педагогических измерений».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/>
              <a:t>2. Сочинение11 РФ - sochinenie11</a:t>
            </a:r>
            <a:r>
              <a:rPr lang="ru-RU" sz="1800" dirty="0"/>
              <a:t>.ru. На сайте размещены материалы, которые можно использовать при подготовке к успешному написанию сочинения, методические материалы для учителя, примеры сочинений и др.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/>
              <a:t>3. Капканы ЕГЭ - </a:t>
            </a:r>
            <a:r>
              <a:rPr lang="ru-RU" sz="1800" b="1" u="sng" dirty="0"/>
              <a:t>http://капканы-егэ.рф/.</a:t>
            </a:r>
            <a:r>
              <a:rPr lang="ru-RU" sz="1800" b="1" dirty="0"/>
              <a:t> </a:t>
            </a:r>
            <a:r>
              <a:rPr lang="ru-RU" sz="1800" dirty="0"/>
              <a:t>На сайте размещены</a:t>
            </a:r>
            <a:r>
              <a:rPr lang="ru-RU" sz="1800" b="1" dirty="0"/>
              <a:t> </a:t>
            </a:r>
            <a:r>
              <a:rPr lang="ru-RU" sz="1800" dirty="0"/>
              <a:t>методические рекомендации по написании итогового сочинения по всем направлениям, примеры сочинения.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/>
              <a:t>4. Могу писать - https://mogu-pisat.ru/</a:t>
            </a:r>
            <a:r>
              <a:rPr lang="ru-RU" sz="1800" b="1" u="sng" dirty="0"/>
              <a:t>. </a:t>
            </a:r>
            <a:r>
              <a:rPr lang="ru-RU" sz="1800" dirty="0"/>
              <a:t>Сайт является средой обучения. Каждый человек может повысить грамотность, пользуясь сервисами сайта.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/>
              <a:t>5. Незнайка - </a:t>
            </a:r>
            <a:r>
              <a:rPr lang="ru-RU" sz="1800" b="1" u="sng" dirty="0" err="1"/>
              <a:t>ttps</a:t>
            </a:r>
            <a:r>
              <a:rPr lang="ru-RU" sz="1800" b="1" u="sng" dirty="0"/>
              <a:t>://neznaika.pro/</a:t>
            </a:r>
            <a:r>
              <a:rPr lang="ru-RU" sz="1800" b="1" u="sng" dirty="0" err="1"/>
              <a:t>essay</a:t>
            </a:r>
            <a:r>
              <a:rPr lang="ru-RU" sz="1800" b="1" u="sng" dirty="0"/>
              <a:t>/. </a:t>
            </a:r>
            <a:r>
              <a:rPr lang="ru-RU" sz="1800" dirty="0"/>
              <a:t>На сайте много полезного материала для подготовки к итоговому сочинению, также дан расширенный список литературы.</a:t>
            </a:r>
          </a:p>
          <a:p>
            <a:pPr algn="just">
              <a:lnSpc>
                <a:spcPct val="150000"/>
              </a:lnSpc>
            </a:pPr>
            <a:r>
              <a:rPr lang="ru-RU" sz="1800" b="1" dirty="0"/>
              <a:t>6. </a:t>
            </a:r>
            <a:r>
              <a:rPr lang="ru-RU" sz="1800" b="1" dirty="0" err="1"/>
              <a:t>Егэша</a:t>
            </a:r>
            <a:r>
              <a:rPr lang="ru-RU" sz="1800" b="1" dirty="0"/>
              <a:t> РФ - http://егэша.рф/news/itogovoe/</a:t>
            </a:r>
            <a:r>
              <a:rPr lang="ru-RU" sz="1800" b="1" u="sng" dirty="0"/>
              <a:t>. </a:t>
            </a:r>
            <a:r>
              <a:rPr lang="ru-RU" sz="1800" dirty="0"/>
              <a:t>На сайте много материала по написанию сочинения, практические советы выпускникам и педагогам. Материал изложен в форме таблиц и схем.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51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8453" y="1090091"/>
            <a:ext cx="10875645" cy="2674620"/>
          </a:xfrm>
          <a:custGeom>
            <a:avLst/>
            <a:gdLst/>
            <a:ahLst/>
            <a:cxnLst/>
            <a:rect l="l" t="t" r="r" b="b"/>
            <a:pathLst>
              <a:path w="10875645" h="2674620">
                <a:moveTo>
                  <a:pt x="10875091" y="0"/>
                </a:moveTo>
                <a:lnTo>
                  <a:pt x="0" y="0"/>
                </a:lnTo>
                <a:lnTo>
                  <a:pt x="0" y="2674065"/>
                </a:lnTo>
                <a:lnTo>
                  <a:pt x="10875091" y="2674065"/>
                </a:lnTo>
                <a:lnTo>
                  <a:pt x="10875091" y="0"/>
                </a:lnTo>
                <a:close/>
              </a:path>
            </a:pathLst>
          </a:custGeom>
          <a:solidFill>
            <a:srgbClr val="FFF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37193" y="967739"/>
            <a:ext cx="9527540" cy="2720340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307975" indent="-295910">
              <a:lnSpc>
                <a:spcPct val="100000"/>
              </a:lnSpc>
              <a:spcBef>
                <a:spcPts val="915"/>
              </a:spcBef>
              <a:buAutoNum type="arabicParenR"/>
              <a:tabLst>
                <a:tab pos="308610" algn="l"/>
              </a:tabLst>
            </a:pPr>
            <a:r>
              <a:rPr sz="2000" spc="-55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ак</a:t>
            </a:r>
            <a:r>
              <a:rPr sz="2000" spc="-175" dirty="0">
                <a:solidFill>
                  <a:srgbClr val="1C5C5F"/>
                </a:solidFill>
                <a:latin typeface="Verdana"/>
                <a:cs typeface="Verdana"/>
              </a:rPr>
              <a:t>,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35" dirty="0">
                <a:solidFill>
                  <a:srgbClr val="1C5C5F"/>
                </a:solidFill>
                <a:latin typeface="Verdana"/>
                <a:cs typeface="Verdana"/>
              </a:rPr>
              <a:t>по</a:t>
            </a:r>
            <a:r>
              <a:rPr sz="2000" spc="-250" dirty="0">
                <a:solidFill>
                  <a:srgbClr val="1C5C5F"/>
                </a:solidFill>
                <a:latin typeface="Verdana"/>
                <a:cs typeface="Verdana"/>
              </a:rPr>
              <a:t>-</a:t>
            </a: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000" spc="-210" dirty="0">
                <a:solidFill>
                  <a:srgbClr val="1C5C5F"/>
                </a:solidFill>
                <a:latin typeface="Verdana"/>
                <a:cs typeface="Verdana"/>
              </a:rPr>
              <a:t>ш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000" spc="-18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000" spc="-175" dirty="0">
                <a:solidFill>
                  <a:srgbClr val="1C5C5F"/>
                </a:solidFill>
                <a:latin typeface="Verdana"/>
                <a:cs typeface="Verdana"/>
              </a:rPr>
              <a:t>,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85" dirty="0">
                <a:solidFill>
                  <a:srgbClr val="1C5C5F"/>
                </a:solidFill>
                <a:latin typeface="Verdana"/>
                <a:cs typeface="Verdana"/>
              </a:rPr>
              <a:t>св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000" spc="-70" dirty="0">
                <a:solidFill>
                  <a:srgbClr val="1C5C5F"/>
                </a:solidFill>
                <a:latin typeface="Verdana"/>
                <a:cs typeface="Verdana"/>
              </a:rPr>
              <a:t>за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000" spc="-14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000" spc="-5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000" spc="-6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85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сти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85" dirty="0">
                <a:solidFill>
                  <a:srgbClr val="1C5C5F"/>
                </a:solidFill>
                <a:latin typeface="Verdana"/>
                <a:cs typeface="Verdana"/>
              </a:rPr>
              <a:t>со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55" dirty="0">
                <a:solidFill>
                  <a:srgbClr val="1C5C5F"/>
                </a:solidFill>
                <a:latin typeface="Verdana"/>
                <a:cs typeface="Verdana"/>
              </a:rPr>
              <a:t>ст</a:t>
            </a:r>
            <a:r>
              <a:rPr sz="2000" spc="-7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20" dirty="0">
                <a:solidFill>
                  <a:srgbClr val="1C5C5F"/>
                </a:solidFill>
                <a:latin typeface="Verdana"/>
                <a:cs typeface="Verdana"/>
              </a:rPr>
              <a:t>?</a:t>
            </a:r>
            <a:endParaRPr sz="2000" dirty="0">
              <a:latin typeface="Verdana"/>
              <a:cs typeface="Verdana"/>
            </a:endParaRPr>
          </a:p>
          <a:p>
            <a:pPr marL="307975" indent="-295275">
              <a:lnSpc>
                <a:spcPct val="100000"/>
              </a:lnSpc>
              <a:spcBef>
                <a:spcPts val="815"/>
              </a:spcBef>
              <a:buAutoNum type="arabicParenR"/>
              <a:tabLst>
                <a:tab pos="307975" algn="l"/>
              </a:tabLst>
            </a:pPr>
            <a:r>
              <a:rPr sz="2000" spc="-13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50" dirty="0">
                <a:solidFill>
                  <a:srgbClr val="1C5C5F"/>
                </a:solidFill>
                <a:latin typeface="Verdana"/>
                <a:cs typeface="Verdana"/>
              </a:rPr>
              <a:t>то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145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000" spc="-3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те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я</a:t>
            </a:r>
            <a:r>
              <a:rPr sz="2000" spc="-50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000" spc="-65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80" dirty="0">
                <a:solidFill>
                  <a:srgbClr val="1C5C5F"/>
                </a:solidFill>
                <a:latin typeface="Verdana"/>
                <a:cs typeface="Verdana"/>
              </a:rPr>
              <a:t>«</a:t>
            </a:r>
            <a:r>
              <a:rPr sz="2000" spc="-10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000" spc="-75" dirty="0">
                <a:solidFill>
                  <a:srgbClr val="1C5C5F"/>
                </a:solidFill>
                <a:latin typeface="Verdana"/>
                <a:cs typeface="Verdana"/>
              </a:rPr>
              <a:t>стье</a:t>
            </a:r>
            <a:r>
              <a:rPr sz="2000" spc="-180" dirty="0">
                <a:solidFill>
                  <a:srgbClr val="1C5C5F"/>
                </a:solidFill>
                <a:latin typeface="Verdana"/>
                <a:cs typeface="Verdana"/>
              </a:rPr>
              <a:t>»</a:t>
            </a:r>
            <a:r>
              <a:rPr sz="2000" spc="20" dirty="0">
                <a:solidFill>
                  <a:srgbClr val="1C5C5F"/>
                </a:solidFill>
                <a:latin typeface="Verdana"/>
                <a:cs typeface="Verdana"/>
              </a:rPr>
              <a:t>?</a:t>
            </a:r>
            <a:endParaRPr sz="2000" dirty="0">
              <a:latin typeface="Verdana"/>
              <a:cs typeface="Verdana"/>
            </a:endParaRPr>
          </a:p>
          <a:p>
            <a:pPr marL="307975" indent="-295275">
              <a:lnSpc>
                <a:spcPct val="100000"/>
              </a:lnSpc>
              <a:spcBef>
                <a:spcPts val="695"/>
              </a:spcBef>
              <a:buAutoNum type="arabicParenR"/>
              <a:tabLst>
                <a:tab pos="307975" algn="l"/>
              </a:tabLst>
            </a:pPr>
            <a:r>
              <a:rPr sz="2000" spc="5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120" dirty="0">
                <a:solidFill>
                  <a:srgbClr val="1C5C5F"/>
                </a:solidFill>
                <a:latin typeface="Verdana"/>
                <a:cs typeface="Verdana"/>
              </a:rPr>
              <a:t>й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ц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нн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сти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2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85" dirty="0">
                <a:solidFill>
                  <a:srgbClr val="1C5C5F"/>
                </a:solidFill>
                <a:latin typeface="Verdana"/>
                <a:cs typeface="Verdana"/>
              </a:rPr>
              <a:t>х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55" dirty="0">
                <a:solidFill>
                  <a:srgbClr val="1C5C5F"/>
                </a:solidFill>
                <a:latin typeface="Verdana"/>
                <a:cs typeface="Verdana"/>
              </a:rPr>
              <a:t>сто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ж</a:t>
            </a:r>
            <a:r>
              <a:rPr sz="2000" spc="-12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10" dirty="0">
                <a:solidFill>
                  <a:srgbClr val="1C5C5F"/>
                </a:solidFill>
                <a:latin typeface="Verdana"/>
                <a:cs typeface="Verdana"/>
              </a:rPr>
              <a:t>зн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ка</a:t>
            </a:r>
            <a:r>
              <a:rPr sz="2000" spc="-175" dirty="0">
                <a:solidFill>
                  <a:srgbClr val="1C5C5F"/>
                </a:solidFill>
                <a:latin typeface="Verdana"/>
                <a:cs typeface="Verdana"/>
              </a:rPr>
              <a:t>.</a:t>
            </a:r>
            <a:endParaRPr sz="2000" dirty="0">
              <a:latin typeface="Verdana"/>
              <a:cs typeface="Verdana"/>
            </a:endParaRPr>
          </a:p>
          <a:p>
            <a:pPr marL="307975" indent="-295275">
              <a:lnSpc>
                <a:spcPct val="100000"/>
              </a:lnSpc>
              <a:spcBef>
                <a:spcPts val="795"/>
              </a:spcBef>
              <a:buAutoNum type="arabicParenR"/>
              <a:tabLst>
                <a:tab pos="307975" algn="l"/>
              </a:tabLst>
            </a:pP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чём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55" dirty="0">
                <a:solidFill>
                  <a:srgbClr val="1C5C5F"/>
                </a:solidFill>
                <a:latin typeface="Verdana"/>
                <a:cs typeface="Verdana"/>
              </a:rPr>
              <a:t>может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0" dirty="0">
                <a:solidFill>
                  <a:srgbClr val="1C5C5F"/>
                </a:solidFill>
                <a:latin typeface="Verdana"/>
                <a:cs typeface="Verdana"/>
              </a:rPr>
              <a:t>проявляться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любовь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65" dirty="0">
                <a:solidFill>
                  <a:srgbClr val="1C5C5F"/>
                </a:solidFill>
                <a:latin typeface="Verdana"/>
                <a:cs typeface="Verdana"/>
              </a:rPr>
              <a:t>Отечеству?</a:t>
            </a:r>
            <a:endParaRPr sz="2000" dirty="0">
              <a:latin typeface="Verdana"/>
              <a:cs typeface="Verdana"/>
            </a:endParaRPr>
          </a:p>
          <a:p>
            <a:pPr marL="12700" marR="5080">
              <a:lnSpc>
                <a:spcPts val="2110"/>
              </a:lnSpc>
              <a:spcBef>
                <a:spcPts val="1105"/>
              </a:spcBef>
              <a:buAutoNum type="arabicParenR"/>
              <a:tabLst>
                <a:tab pos="307975" algn="l"/>
              </a:tabLst>
            </a:pPr>
            <a:r>
              <a:rPr sz="2000" spc="-100" dirty="0">
                <a:solidFill>
                  <a:srgbClr val="1C5C5F"/>
                </a:solidFill>
                <a:latin typeface="Verdana"/>
                <a:cs typeface="Verdana"/>
              </a:rPr>
              <a:t>Способно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30" dirty="0">
                <a:solidFill>
                  <a:srgbClr val="1C5C5F"/>
                </a:solidFill>
                <a:latin typeface="Verdana"/>
                <a:cs typeface="Verdana"/>
              </a:rPr>
              <a:t>ли,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70" dirty="0">
                <a:solidFill>
                  <a:srgbClr val="1C5C5F"/>
                </a:solidFill>
                <a:latin typeface="Verdana"/>
                <a:cs typeface="Verdana"/>
              </a:rPr>
              <a:t>с</a:t>
            </a:r>
            <a:r>
              <a:rPr sz="200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Вашей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точки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14" dirty="0">
                <a:solidFill>
                  <a:srgbClr val="1C5C5F"/>
                </a:solidFill>
                <a:latin typeface="Verdana"/>
                <a:cs typeface="Verdana"/>
              </a:rPr>
              <a:t>зрения,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явление</a:t>
            </a:r>
            <a:r>
              <a:rPr sz="200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25" dirty="0">
                <a:solidFill>
                  <a:srgbClr val="1C5C5F"/>
                </a:solidFill>
                <a:latin typeface="Verdana"/>
                <a:cs typeface="Verdana"/>
              </a:rPr>
              <a:t>культуры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(книга, </a:t>
            </a:r>
            <a:r>
              <a:rPr sz="2000" spc="-110" dirty="0">
                <a:solidFill>
                  <a:srgbClr val="1C5C5F"/>
                </a:solidFill>
                <a:latin typeface="Verdana"/>
                <a:cs typeface="Verdana"/>
              </a:rPr>
              <a:t>музыкальное </a:t>
            </a:r>
            <a:r>
              <a:rPr sz="2000" spc="-69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10" dirty="0">
                <a:solidFill>
                  <a:srgbClr val="1C5C5F"/>
                </a:solidFill>
                <a:latin typeface="Verdana"/>
                <a:cs typeface="Verdana"/>
              </a:rPr>
              <a:t>произведение,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фильм,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спектакль)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изменить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взгляды</a:t>
            </a:r>
            <a:r>
              <a:rPr sz="200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00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30" dirty="0">
                <a:solidFill>
                  <a:srgbClr val="1C5C5F"/>
                </a:solidFill>
                <a:latin typeface="Verdana"/>
                <a:cs typeface="Verdana"/>
              </a:rPr>
              <a:t>на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85" dirty="0">
                <a:solidFill>
                  <a:srgbClr val="1C5C5F"/>
                </a:solidFill>
                <a:latin typeface="Verdana"/>
                <a:cs typeface="Verdana"/>
              </a:rPr>
              <a:t>жизнь?</a:t>
            </a:r>
            <a:endParaRPr sz="2000" dirty="0">
              <a:latin typeface="Verdana"/>
              <a:cs typeface="Verdana"/>
            </a:endParaRPr>
          </a:p>
          <a:p>
            <a:pPr marL="307975" indent="-295275">
              <a:lnSpc>
                <a:spcPct val="100000"/>
              </a:lnSpc>
              <a:spcBef>
                <a:spcPts val="770"/>
              </a:spcBef>
              <a:buAutoNum type="arabicParenR"/>
              <a:tabLst>
                <a:tab pos="307975" algn="l"/>
              </a:tabLst>
            </a:pPr>
            <a:r>
              <a:rPr sz="2000" spc="-13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000" spc="-18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л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60" dirty="0">
                <a:solidFill>
                  <a:srgbClr val="1C5C5F"/>
                </a:solidFill>
                <a:latin typeface="Verdana"/>
                <a:cs typeface="Verdana"/>
              </a:rPr>
              <a:t>м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40" dirty="0">
                <a:solidFill>
                  <a:srgbClr val="1C5C5F"/>
                </a:solidFill>
                <a:latin typeface="Verdana"/>
                <a:cs typeface="Verdana"/>
              </a:rPr>
              <a:t>ж</a:t>
            </a:r>
            <a:r>
              <a:rPr sz="2000" spc="-80" dirty="0">
                <a:solidFill>
                  <a:srgbClr val="1C5C5F"/>
                </a:solidFill>
                <a:latin typeface="Verdana"/>
                <a:cs typeface="Verdana"/>
              </a:rPr>
              <a:t>е</a:t>
            </a:r>
            <a:r>
              <a:rPr sz="2000" spc="5" dirty="0">
                <a:solidFill>
                  <a:srgbClr val="1C5C5F"/>
                </a:solidFill>
                <a:latin typeface="Verdana"/>
                <a:cs typeface="Verdana"/>
              </a:rPr>
              <a:t>т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н</a:t>
            </a:r>
            <a:r>
              <a:rPr sz="2000" spc="-90" dirty="0">
                <a:solidFill>
                  <a:srgbClr val="1C5C5F"/>
                </a:solidFill>
                <a:latin typeface="Verdana"/>
                <a:cs typeface="Verdana"/>
              </a:rPr>
              <a:t>а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000" spc="-170" dirty="0">
                <a:solidFill>
                  <a:srgbClr val="1C5C5F"/>
                </a:solidFill>
                <a:latin typeface="Verdana"/>
                <a:cs typeface="Verdana"/>
              </a:rPr>
              <a:t>ч</a:t>
            </a:r>
            <a:r>
              <a:rPr sz="2000" spc="-12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75" dirty="0">
                <a:solidFill>
                  <a:srgbClr val="1C5C5F"/>
                </a:solidFill>
                <a:latin typeface="Verdana"/>
                <a:cs typeface="Verdana"/>
              </a:rPr>
              <a:t>ться</a:t>
            </a:r>
            <a:r>
              <a:rPr sz="200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8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000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spc="-165" dirty="0">
                <a:solidFill>
                  <a:srgbClr val="1C5C5F"/>
                </a:solidFill>
                <a:latin typeface="Verdana"/>
                <a:cs typeface="Verdana"/>
              </a:rPr>
              <a:t>п</a:t>
            </a:r>
            <a:r>
              <a:rPr sz="2000" spc="-13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2000" spc="-120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spc="-135" dirty="0">
                <a:solidFill>
                  <a:srgbClr val="1C5C5F"/>
                </a:solidFill>
                <a:latin typeface="Verdana"/>
                <a:cs typeface="Verdana"/>
              </a:rPr>
              <a:t>р</a:t>
            </a:r>
            <a:r>
              <a:rPr sz="2000" spc="-105" dirty="0">
                <a:solidFill>
                  <a:srgbClr val="1C5C5F"/>
                </a:solidFill>
                <a:latin typeface="Verdana"/>
                <a:cs typeface="Verdana"/>
              </a:rPr>
              <a:t>о</a:t>
            </a:r>
            <a:r>
              <a:rPr sz="2000" spc="-35" dirty="0">
                <a:solidFill>
                  <a:srgbClr val="1C5C5F"/>
                </a:solidFill>
                <a:latin typeface="Verdana"/>
                <a:cs typeface="Verdana"/>
              </a:rPr>
              <a:t>д</a:t>
            </a:r>
            <a:r>
              <a:rPr sz="2000" spc="-140" dirty="0">
                <a:solidFill>
                  <a:srgbClr val="1C5C5F"/>
                </a:solidFill>
                <a:latin typeface="Verdana"/>
                <a:cs typeface="Verdana"/>
              </a:rPr>
              <a:t>ы</a:t>
            </a:r>
            <a:r>
              <a:rPr sz="2000" spc="20" dirty="0">
                <a:solidFill>
                  <a:srgbClr val="1C5C5F"/>
                </a:solidFill>
                <a:latin typeface="Verdana"/>
                <a:cs typeface="Verdana"/>
              </a:rPr>
              <a:t>?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981200" y="503427"/>
            <a:ext cx="836227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0845" algn="ctr">
              <a:lnSpc>
                <a:spcPct val="100000"/>
              </a:lnSpc>
              <a:spcBef>
                <a:spcPts val="100"/>
              </a:spcBef>
            </a:pPr>
            <a:r>
              <a:rPr lang="ru-RU" spc="5" dirty="0" smtClean="0"/>
              <a:t>Вариант тем ИС_11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658452" y="3992548"/>
            <a:ext cx="10695347" cy="640560"/>
          </a:xfrm>
          <a:prstGeom prst="rect">
            <a:avLst/>
          </a:prstGeom>
          <a:solidFill>
            <a:srgbClr val="FBE5D6"/>
          </a:solidFill>
        </p:spPr>
        <p:txBody>
          <a:bodyPr vert="horz" wrap="square" lIns="0" tIns="50165" rIns="0" bIns="0" rtlCol="0">
            <a:spAutoFit/>
          </a:bodyPr>
          <a:lstStyle/>
          <a:p>
            <a:pPr marL="91440" marR="314960" algn="ctr">
              <a:lnSpc>
                <a:spcPts val="2090"/>
              </a:lnSpc>
              <a:spcBef>
                <a:spcPts val="395"/>
              </a:spcBef>
            </a:pPr>
            <a:r>
              <a:rPr sz="1800" b="1" spc="-5" dirty="0">
                <a:latin typeface="Arial"/>
                <a:cs typeface="Arial"/>
              </a:rPr>
              <a:t>Примерно </a:t>
            </a:r>
            <a:r>
              <a:rPr sz="1800" b="1" spc="70" dirty="0">
                <a:latin typeface="Arial"/>
                <a:cs typeface="Arial"/>
              </a:rPr>
              <a:t>так </a:t>
            </a:r>
            <a:r>
              <a:rPr sz="1800" b="1" spc="-10" dirty="0">
                <a:latin typeface="Arial"/>
                <a:cs typeface="Arial"/>
              </a:rPr>
              <a:t>и </a:t>
            </a:r>
            <a:r>
              <a:rPr sz="1800" b="1" spc="-5" dirty="0">
                <a:latin typeface="Arial"/>
                <a:cs typeface="Arial"/>
              </a:rPr>
              <a:t>будет выглядеть </a:t>
            </a:r>
            <a:r>
              <a:rPr sz="1800" b="1" spc="-15" dirty="0">
                <a:latin typeface="Arial"/>
                <a:cs typeface="Arial"/>
              </a:rPr>
              <a:t>ваш </a:t>
            </a:r>
            <a:r>
              <a:rPr sz="1800" b="1" spc="5" dirty="0">
                <a:latin typeface="Arial"/>
                <a:cs typeface="Arial"/>
              </a:rPr>
              <a:t>экзаменационный </a:t>
            </a:r>
            <a:r>
              <a:rPr sz="1800" b="1" dirty="0">
                <a:latin typeface="Arial"/>
                <a:cs typeface="Arial"/>
              </a:rPr>
              <a:t>билет. </a:t>
            </a:r>
            <a:r>
              <a:rPr sz="1800" b="1" spc="-490" dirty="0">
                <a:latin typeface="Arial"/>
                <a:cs typeface="Arial"/>
              </a:rPr>
              <a:t> </a:t>
            </a:r>
            <a:endParaRPr lang="ru-RU" sz="1800" b="1" spc="-490" dirty="0" smtClean="0">
              <a:latin typeface="Arial"/>
              <a:cs typeface="Arial"/>
            </a:endParaRPr>
          </a:p>
          <a:p>
            <a:pPr marL="91440" marR="314960" algn="ctr">
              <a:lnSpc>
                <a:spcPts val="2090"/>
              </a:lnSpc>
              <a:spcBef>
                <a:spcPts val="395"/>
              </a:spcBef>
            </a:pPr>
            <a:r>
              <a:rPr sz="1800" b="1" spc="-15" dirty="0" err="1" smtClean="0">
                <a:latin typeface="Arial"/>
                <a:cs typeface="Arial"/>
              </a:rPr>
              <a:t>Вам</a:t>
            </a:r>
            <a:r>
              <a:rPr sz="1800" b="1" spc="-5" dirty="0" smtClean="0">
                <a:latin typeface="Arial"/>
                <a:cs typeface="Arial"/>
              </a:rPr>
              <a:t> </a:t>
            </a:r>
            <a:r>
              <a:rPr sz="1800" b="1" spc="45" dirty="0">
                <a:latin typeface="Arial"/>
                <a:cs typeface="Arial"/>
              </a:rPr>
              <a:t>нужно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30" dirty="0">
                <a:latin typeface="Arial"/>
                <a:cs typeface="Arial"/>
              </a:rPr>
              <a:t>выбрать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одну</a:t>
            </a:r>
            <a:r>
              <a:rPr sz="1800" b="1" spc="-5" dirty="0">
                <a:latin typeface="Arial"/>
                <a:cs typeface="Arial"/>
              </a:rPr>
              <a:t> тему.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/>
          <p:cNvSpPr txBox="1"/>
          <p:nvPr/>
        </p:nvSpPr>
        <p:spPr>
          <a:xfrm>
            <a:off x="533400" y="304801"/>
            <a:ext cx="11353799" cy="5553443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61594">
              <a:lnSpc>
                <a:spcPct val="150000"/>
              </a:lnSpc>
              <a:spcBef>
                <a:spcPts val="225"/>
              </a:spcBef>
              <a:buAutoNum type="arabicParenR"/>
              <a:tabLst>
                <a:tab pos="308610" algn="l"/>
              </a:tabLst>
            </a:pP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Как,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35" dirty="0">
                <a:solidFill>
                  <a:srgbClr val="1C5C5F"/>
                </a:solidFill>
                <a:latin typeface="Verdana"/>
                <a:cs typeface="Verdana"/>
              </a:rPr>
              <a:t>по-Вашему,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связаны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понятия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80" dirty="0">
                <a:solidFill>
                  <a:srgbClr val="1C5C5F"/>
                </a:solidFill>
                <a:latin typeface="Verdana"/>
                <a:cs typeface="Verdana"/>
              </a:rPr>
              <a:t>чести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14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65" dirty="0">
                <a:solidFill>
                  <a:srgbClr val="1C5C5F"/>
                </a:solidFill>
                <a:latin typeface="Verdana"/>
                <a:cs typeface="Verdana"/>
              </a:rPr>
              <a:t>совести?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75" dirty="0" smtClean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Духовно</a:t>
            </a:r>
            <a:r>
              <a:rPr sz="1400" b="1" spc="-75" dirty="0">
                <a:solidFill>
                  <a:srgbClr val="C00000"/>
                </a:solidFill>
                <a:latin typeface="Trebuchet MS"/>
                <a:cs typeface="Trebuchet MS"/>
              </a:rPr>
              <a:t>-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нравственные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0" dirty="0">
                <a:solidFill>
                  <a:srgbClr val="C00000"/>
                </a:solidFill>
                <a:latin typeface="Verdana"/>
                <a:cs typeface="Verdana"/>
              </a:rPr>
              <a:t>ориентиры</a:t>
            </a:r>
            <a:r>
              <a:rPr sz="1400" b="1" spc="-10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 </a:t>
            </a:r>
            <a:r>
              <a:rPr sz="1400" b="1" spc="-4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  <a:p>
            <a:pPr marL="307975" indent="-295275">
              <a:lnSpc>
                <a:spcPct val="150000"/>
              </a:lnSpc>
              <a:spcBef>
                <a:spcPts val="720"/>
              </a:spcBef>
              <a:buAutoNum type="arabicParenR"/>
              <a:tabLst>
                <a:tab pos="307975" algn="l"/>
              </a:tabLst>
            </a:pPr>
            <a:r>
              <a:rPr sz="2000" b="1" spc="-75" dirty="0">
                <a:solidFill>
                  <a:srgbClr val="1C5C5F"/>
                </a:solidFill>
                <a:latin typeface="Verdana"/>
                <a:cs typeface="Verdana"/>
              </a:rPr>
              <a:t>Что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Вы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80" dirty="0">
                <a:solidFill>
                  <a:srgbClr val="1C5C5F"/>
                </a:solidFill>
                <a:latin typeface="Verdana"/>
                <a:cs typeface="Verdana"/>
              </a:rPr>
              <a:t>вкладываете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понятие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«счастье»?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75" dirty="0" smtClean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Духовно</a:t>
            </a:r>
            <a:r>
              <a:rPr sz="1400" b="1" spc="-75" dirty="0">
                <a:solidFill>
                  <a:srgbClr val="C00000"/>
                </a:solidFill>
                <a:latin typeface="Trebuchet MS"/>
                <a:cs typeface="Trebuchet MS"/>
              </a:rPr>
              <a:t>-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нравственные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0" dirty="0">
                <a:solidFill>
                  <a:srgbClr val="C00000"/>
                </a:solidFill>
                <a:latin typeface="Verdana"/>
                <a:cs typeface="Verdana"/>
              </a:rPr>
              <a:t>ориентиры</a:t>
            </a:r>
            <a:r>
              <a:rPr sz="1400" b="1" spc="-10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  <a:p>
            <a:pPr marL="12700" marR="682625">
              <a:lnSpc>
                <a:spcPct val="150000"/>
              </a:lnSpc>
              <a:spcBef>
                <a:spcPts val="1050"/>
              </a:spcBef>
              <a:buAutoNum type="arabicParenR"/>
              <a:tabLst>
                <a:tab pos="307975" algn="l"/>
              </a:tabLst>
            </a:pPr>
            <a:r>
              <a:rPr sz="2000" b="1" spc="-85" dirty="0">
                <a:solidFill>
                  <a:srgbClr val="1C5C5F"/>
                </a:solidFill>
                <a:latin typeface="Verdana"/>
                <a:cs typeface="Verdana"/>
              </a:rPr>
              <a:t>Семейные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ценности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14" dirty="0">
                <a:solidFill>
                  <a:srgbClr val="1C5C5F"/>
                </a:solidFill>
                <a:latin typeface="Verdana"/>
                <a:cs typeface="Verdana"/>
              </a:rPr>
              <a:t>и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их </a:t>
            </a:r>
            <a:r>
              <a:rPr sz="2000" b="1" spc="-60" dirty="0">
                <a:solidFill>
                  <a:srgbClr val="1C5C5F"/>
                </a:solidFill>
                <a:latin typeface="Verdana"/>
                <a:cs typeface="Verdana"/>
              </a:rPr>
              <a:t>место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жизни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человека.</a:t>
            </a:r>
            <a:r>
              <a:rPr sz="2000" b="1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45" dirty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45" dirty="0">
                <a:solidFill>
                  <a:srgbClr val="C00000"/>
                </a:solidFill>
                <a:latin typeface="Verdana"/>
                <a:cs typeface="Verdana"/>
              </a:rPr>
              <a:t>Семья</a:t>
            </a:r>
            <a:r>
              <a:rPr sz="1400" b="1" spc="-45" dirty="0">
                <a:solidFill>
                  <a:srgbClr val="C00000"/>
                </a:solidFill>
                <a:latin typeface="Trebuchet MS"/>
                <a:cs typeface="Trebuchet MS"/>
              </a:rPr>
              <a:t>,</a:t>
            </a:r>
            <a:r>
              <a:rPr sz="1400" b="1" spc="-40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общество</a:t>
            </a:r>
            <a:r>
              <a:rPr sz="1400" b="1" spc="-75" dirty="0">
                <a:solidFill>
                  <a:srgbClr val="C00000"/>
                </a:solidFill>
                <a:latin typeface="Trebuchet MS"/>
                <a:cs typeface="Trebuchet MS"/>
              </a:rPr>
              <a:t>,</a:t>
            </a:r>
            <a:r>
              <a:rPr sz="1400" b="1" spc="-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b="1" spc="-50" dirty="0">
                <a:solidFill>
                  <a:srgbClr val="C00000"/>
                </a:solidFill>
                <a:latin typeface="Verdana"/>
                <a:cs typeface="Verdana"/>
              </a:rPr>
              <a:t>Отечество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 </a:t>
            </a:r>
            <a:r>
              <a:rPr sz="1400" b="1" spc="-4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  <a:p>
            <a:pPr marL="307975" indent="-295275">
              <a:lnSpc>
                <a:spcPct val="150000"/>
              </a:lnSpc>
              <a:spcBef>
                <a:spcPts val="720"/>
              </a:spcBef>
              <a:buAutoNum type="arabicParenR"/>
              <a:tabLst>
                <a:tab pos="307975" algn="l"/>
              </a:tabLst>
            </a:pPr>
            <a:r>
              <a:rPr sz="2000" b="1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чём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55" dirty="0">
                <a:solidFill>
                  <a:srgbClr val="1C5C5F"/>
                </a:solidFill>
                <a:latin typeface="Verdana"/>
                <a:cs typeface="Verdana"/>
              </a:rPr>
              <a:t>может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проявляться</a:t>
            </a:r>
            <a:r>
              <a:rPr sz="2000" b="1" spc="-15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14" dirty="0">
                <a:solidFill>
                  <a:srgbClr val="1C5C5F"/>
                </a:solidFill>
                <a:latin typeface="Verdana"/>
                <a:cs typeface="Verdana"/>
              </a:rPr>
              <a:t>любовь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65" dirty="0">
                <a:solidFill>
                  <a:srgbClr val="1C5C5F"/>
                </a:solidFill>
                <a:latin typeface="Verdana"/>
                <a:cs typeface="Verdana"/>
              </a:rPr>
              <a:t>Отечеству?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45" dirty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45" dirty="0">
                <a:solidFill>
                  <a:srgbClr val="C00000"/>
                </a:solidFill>
                <a:latin typeface="Verdana"/>
                <a:cs typeface="Verdana"/>
              </a:rPr>
              <a:t>Семья</a:t>
            </a:r>
            <a:r>
              <a:rPr sz="1400" b="1" spc="-45" dirty="0">
                <a:solidFill>
                  <a:srgbClr val="C00000"/>
                </a:solidFill>
                <a:latin typeface="Trebuchet MS"/>
                <a:cs typeface="Trebuchet MS"/>
              </a:rPr>
              <a:t>,</a:t>
            </a:r>
            <a:r>
              <a:rPr sz="1400" b="1" spc="-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b="1" spc="-75" dirty="0">
                <a:solidFill>
                  <a:srgbClr val="C00000"/>
                </a:solidFill>
                <a:latin typeface="Verdana"/>
                <a:cs typeface="Verdana"/>
              </a:rPr>
              <a:t>общество</a:t>
            </a:r>
            <a:r>
              <a:rPr sz="1400" b="1" spc="-75" dirty="0">
                <a:solidFill>
                  <a:srgbClr val="C00000"/>
                </a:solidFill>
                <a:latin typeface="Trebuchet MS"/>
                <a:cs typeface="Trebuchet MS"/>
              </a:rPr>
              <a:t>,</a:t>
            </a:r>
            <a:r>
              <a:rPr sz="1400" b="1" spc="-35" dirty="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sz="1400" b="1" spc="-50" dirty="0">
                <a:solidFill>
                  <a:srgbClr val="C00000"/>
                </a:solidFill>
                <a:latin typeface="Verdana"/>
                <a:cs typeface="Verdana"/>
              </a:rPr>
              <a:t>Отечество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  <a:p>
            <a:pPr marL="12700" marR="466725">
              <a:lnSpc>
                <a:spcPct val="150000"/>
              </a:lnSpc>
              <a:spcBef>
                <a:spcPts val="1010"/>
              </a:spcBef>
              <a:buAutoNum type="arabicParenR"/>
              <a:tabLst>
                <a:tab pos="307975" algn="l"/>
              </a:tabLst>
            </a:pP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Способно </a:t>
            </a:r>
            <a:r>
              <a:rPr sz="2000" b="1" spc="-130" dirty="0">
                <a:solidFill>
                  <a:srgbClr val="1C5C5F"/>
                </a:solidFill>
                <a:latin typeface="Verdana"/>
                <a:cs typeface="Verdana"/>
              </a:rPr>
              <a:t>ли, </a:t>
            </a:r>
            <a:r>
              <a:rPr sz="2000" b="1" spc="-70" dirty="0">
                <a:solidFill>
                  <a:srgbClr val="1C5C5F"/>
                </a:solidFill>
                <a:latin typeface="Verdana"/>
                <a:cs typeface="Verdana"/>
              </a:rPr>
              <a:t>с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Вашей </a:t>
            </a:r>
            <a:r>
              <a:rPr sz="2000" b="1" spc="-90" dirty="0">
                <a:solidFill>
                  <a:srgbClr val="1C5C5F"/>
                </a:solidFill>
                <a:latin typeface="Verdana"/>
                <a:cs typeface="Verdana"/>
              </a:rPr>
              <a:t>точки </a:t>
            </a:r>
            <a:r>
              <a:rPr sz="2000" b="1" spc="-114" dirty="0">
                <a:solidFill>
                  <a:srgbClr val="1C5C5F"/>
                </a:solidFill>
                <a:latin typeface="Verdana"/>
                <a:cs typeface="Verdana"/>
              </a:rPr>
              <a:t>зрения,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явление </a:t>
            </a:r>
            <a:r>
              <a:rPr sz="2000" b="1" spc="-125" dirty="0">
                <a:solidFill>
                  <a:srgbClr val="1C5C5F"/>
                </a:solidFill>
                <a:latin typeface="Verdana"/>
                <a:cs typeface="Verdana"/>
              </a:rPr>
              <a:t>культуры 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(книга, </a:t>
            </a:r>
            <a:r>
              <a:rPr sz="2000" b="1" spc="-110" dirty="0">
                <a:solidFill>
                  <a:srgbClr val="1C5C5F"/>
                </a:solidFill>
                <a:latin typeface="Verdana"/>
                <a:cs typeface="Verdana"/>
              </a:rPr>
              <a:t>музыкальное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10" dirty="0">
                <a:solidFill>
                  <a:srgbClr val="1C5C5F"/>
                </a:solidFill>
                <a:latin typeface="Verdana"/>
                <a:cs typeface="Verdana"/>
              </a:rPr>
              <a:t>произведение,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фильм,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1C5C5F"/>
                </a:solidFill>
                <a:latin typeface="Verdana"/>
                <a:cs typeface="Verdana"/>
              </a:rPr>
              <a:t>спектакль)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0" dirty="0">
                <a:solidFill>
                  <a:srgbClr val="1C5C5F"/>
                </a:solidFill>
                <a:latin typeface="Verdana"/>
                <a:cs typeface="Verdana"/>
              </a:rPr>
              <a:t>изменить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95" dirty="0">
                <a:solidFill>
                  <a:srgbClr val="1C5C5F"/>
                </a:solidFill>
                <a:latin typeface="Verdana"/>
                <a:cs typeface="Verdana"/>
              </a:rPr>
              <a:t>взгляды</a:t>
            </a:r>
            <a:r>
              <a:rPr sz="2000" b="1" spc="-13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человека</a:t>
            </a:r>
            <a:r>
              <a:rPr sz="2000" b="1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30" dirty="0">
                <a:solidFill>
                  <a:srgbClr val="1C5C5F"/>
                </a:solidFill>
                <a:latin typeface="Verdana"/>
                <a:cs typeface="Verdana"/>
              </a:rPr>
              <a:t>на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85" dirty="0">
                <a:solidFill>
                  <a:srgbClr val="1C5C5F"/>
                </a:solidFill>
                <a:latin typeface="Verdana"/>
                <a:cs typeface="Verdana"/>
              </a:rPr>
              <a:t>жизнь?</a:t>
            </a:r>
            <a:r>
              <a:rPr sz="2000" b="1" spc="-14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Природа</a:t>
            </a:r>
            <a:r>
              <a:rPr sz="1400" b="1" spc="-10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0" dirty="0">
                <a:solidFill>
                  <a:srgbClr val="C00000"/>
                </a:solidFill>
                <a:latin typeface="Verdana"/>
                <a:cs typeface="Verdana"/>
              </a:rPr>
              <a:t>и </a:t>
            </a:r>
            <a:r>
              <a:rPr sz="1400" b="1" spc="-4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5" dirty="0">
                <a:solidFill>
                  <a:srgbClr val="C00000"/>
                </a:solidFill>
                <a:latin typeface="Verdana"/>
                <a:cs typeface="Verdana"/>
              </a:rPr>
              <a:t>культура</a:t>
            </a:r>
            <a:r>
              <a:rPr sz="1400" b="1" spc="-11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</a:t>
            </a:r>
            <a:r>
              <a:rPr sz="1400" b="1" spc="-1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  <a:p>
            <a:pPr marL="307975" indent="-295275">
              <a:lnSpc>
                <a:spcPct val="150000"/>
              </a:lnSpc>
              <a:spcBef>
                <a:spcPts val="720"/>
              </a:spcBef>
              <a:buAutoNum type="arabicParenR"/>
              <a:tabLst>
                <a:tab pos="307975" algn="l"/>
              </a:tabLst>
            </a:pPr>
            <a:r>
              <a:rPr sz="2000" b="1" spc="-114" dirty="0">
                <a:solidFill>
                  <a:srgbClr val="1C5C5F"/>
                </a:solidFill>
                <a:latin typeface="Verdana"/>
                <a:cs typeface="Verdana"/>
              </a:rPr>
              <a:t>Чему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человек</a:t>
            </a:r>
            <a:r>
              <a:rPr sz="2000" b="1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55" dirty="0">
                <a:solidFill>
                  <a:srgbClr val="1C5C5F"/>
                </a:solidFill>
                <a:latin typeface="Verdana"/>
                <a:cs typeface="Verdana"/>
              </a:rPr>
              <a:t>может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10" dirty="0">
                <a:solidFill>
                  <a:srgbClr val="1C5C5F"/>
                </a:solidFill>
                <a:latin typeface="Verdana"/>
                <a:cs typeface="Verdana"/>
              </a:rPr>
              <a:t>научиться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85" dirty="0">
                <a:solidFill>
                  <a:srgbClr val="1C5C5F"/>
                </a:solidFill>
                <a:latin typeface="Verdana"/>
                <a:cs typeface="Verdana"/>
              </a:rPr>
              <a:t>у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1" spc="-100" dirty="0">
                <a:solidFill>
                  <a:srgbClr val="1C5C5F"/>
                </a:solidFill>
                <a:latin typeface="Verdana"/>
                <a:cs typeface="Verdana"/>
              </a:rPr>
              <a:t>природы?</a:t>
            </a:r>
            <a:r>
              <a:rPr sz="2000" b="1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(«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Природа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85" dirty="0">
                <a:solidFill>
                  <a:srgbClr val="C00000"/>
                </a:solidFill>
                <a:latin typeface="Verdana"/>
                <a:cs typeface="Verdana"/>
              </a:rPr>
              <a:t>культура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70" dirty="0">
                <a:solidFill>
                  <a:srgbClr val="C00000"/>
                </a:solidFill>
                <a:latin typeface="Verdana"/>
                <a:cs typeface="Verdana"/>
              </a:rPr>
              <a:t>жизни</a:t>
            </a:r>
            <a:r>
              <a:rPr sz="1400" b="1" spc="-10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400" b="1" spc="-60" dirty="0">
                <a:solidFill>
                  <a:srgbClr val="C00000"/>
                </a:solidFill>
                <a:latin typeface="Verdana"/>
                <a:cs typeface="Verdana"/>
              </a:rPr>
              <a:t>человека</a:t>
            </a:r>
            <a:r>
              <a:rPr sz="1400" b="1" spc="-60" dirty="0">
                <a:solidFill>
                  <a:srgbClr val="C00000"/>
                </a:solidFill>
                <a:latin typeface="Trebuchet MS"/>
                <a:cs typeface="Trebuchet MS"/>
              </a:rPr>
              <a:t>»)</a:t>
            </a:r>
            <a:endParaRPr sz="1400" b="1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50397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975867"/>
            <a:ext cx="11506200" cy="4819267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870585" indent="914400">
              <a:spcBef>
                <a:spcPts val="259"/>
              </a:spcBef>
            </a:pPr>
            <a:r>
              <a:rPr spc="-10" dirty="0">
                <a:latin typeface="Microsoft Sans Serif"/>
                <a:cs typeface="Microsoft Sans Serif"/>
              </a:rPr>
              <a:t>Выберите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только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5" dirty="0">
                <a:latin typeface="Microsoft Sans Serif"/>
                <a:cs typeface="Microsoft Sans Serif"/>
              </a:rPr>
              <a:t>ОДНУ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35" dirty="0">
                <a:latin typeface="Microsoft Sans Serif"/>
                <a:cs typeface="Microsoft Sans Serif"/>
              </a:rPr>
              <a:t>из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предложенных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тем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итогового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сочинения,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в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30" dirty="0">
                <a:latin typeface="Microsoft Sans Serif"/>
                <a:cs typeface="Microsoft Sans Serif"/>
              </a:rPr>
              <a:t>бланке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записи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итогового </a:t>
            </a:r>
            <a:r>
              <a:rPr spc="-409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перепишите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название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выбранной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темы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сочинения.</a:t>
            </a:r>
            <a:endParaRPr dirty="0">
              <a:latin typeface="Microsoft Sans Serif"/>
              <a:cs typeface="Microsoft Sans Serif"/>
            </a:endParaRPr>
          </a:p>
          <a:p>
            <a:pPr marL="926465"/>
            <a:r>
              <a:rPr spc="-10" dirty="0">
                <a:latin typeface="Microsoft Sans Serif"/>
                <a:cs typeface="Microsoft Sans Serif"/>
              </a:rPr>
              <a:t>Напишите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сочинение-рассуждение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на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эту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45" dirty="0">
                <a:latin typeface="Microsoft Sans Serif"/>
                <a:cs typeface="Microsoft Sans Serif"/>
              </a:rPr>
              <a:t>тему.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Рекомендуемый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объём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−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25" dirty="0">
                <a:solidFill>
                  <a:srgbClr val="FF0000"/>
                </a:solidFill>
                <a:latin typeface="Arial"/>
                <a:cs typeface="Arial"/>
              </a:rPr>
              <a:t>от</a:t>
            </a:r>
            <a:r>
              <a:rPr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350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слов.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Если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в</a:t>
            </a:r>
          </a:p>
          <a:p>
            <a:pPr marL="12700" marR="478790">
              <a:spcBef>
                <a:spcPts val="180"/>
              </a:spcBef>
            </a:pPr>
            <a:r>
              <a:rPr spc="-10" dirty="0">
                <a:latin typeface="Microsoft Sans Serif"/>
                <a:cs typeface="Microsoft Sans Serif"/>
              </a:rPr>
              <a:t>сочинении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менее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250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слов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(в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подсчёт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включаются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все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слова,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в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том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числе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и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служебные),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то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35" dirty="0">
                <a:latin typeface="Microsoft Sans Serif"/>
                <a:cs typeface="Microsoft Sans Serif"/>
              </a:rPr>
              <a:t>за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такую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работу </a:t>
            </a:r>
            <a:r>
              <a:rPr spc="-409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ставится</a:t>
            </a:r>
            <a:r>
              <a:rPr spc="1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«незачёт».</a:t>
            </a:r>
            <a:endParaRPr dirty="0">
              <a:latin typeface="Microsoft Sans Serif"/>
              <a:cs typeface="Microsoft Sans Serif"/>
            </a:endParaRPr>
          </a:p>
          <a:p>
            <a:pPr marL="926465"/>
            <a:r>
              <a:rPr dirty="0">
                <a:latin typeface="Microsoft Sans Serif"/>
                <a:cs typeface="Microsoft Sans Serif"/>
              </a:rPr>
              <a:t>В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рамках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заявленной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темы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сформулируйте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свою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позицию</a:t>
            </a:r>
            <a:r>
              <a:rPr spc="-10" dirty="0">
                <a:latin typeface="Microsoft Sans Serif"/>
                <a:cs typeface="Microsoft Sans Serif"/>
              </a:rPr>
              <a:t>,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докажите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её,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подкрепляя</a:t>
            </a:r>
            <a:r>
              <a:rPr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аргументы</a:t>
            </a:r>
            <a:endParaRPr dirty="0">
              <a:latin typeface="Arial"/>
              <a:cs typeface="Arial"/>
            </a:endParaRPr>
          </a:p>
          <a:p>
            <a:pPr marL="12700" marR="278765">
              <a:spcBef>
                <a:spcPts val="60"/>
              </a:spcBef>
            </a:pP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примерами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из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литературных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произведений</a:t>
            </a:r>
            <a:r>
              <a:rPr spc="-5" dirty="0">
                <a:latin typeface="Microsoft Sans Serif"/>
                <a:cs typeface="Microsoft Sans Serif"/>
              </a:rPr>
              <a:t>.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Можно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привлекать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художественные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произведения,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дневники, </a:t>
            </a:r>
            <a:r>
              <a:rPr spc="-1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мемуары,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публицистику,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произведения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устного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народного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творчества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(за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исключением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малых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жанров),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другие </a:t>
            </a:r>
            <a:r>
              <a:rPr spc="-409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источники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отечественной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5" dirty="0">
                <a:latin typeface="Microsoft Sans Serif"/>
                <a:cs typeface="Microsoft Sans Serif"/>
              </a:rPr>
              <a:t>или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мировой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литературы.</a:t>
            </a:r>
            <a:endParaRPr dirty="0">
              <a:latin typeface="Microsoft Sans Serif"/>
              <a:cs typeface="Microsoft Sans Serif"/>
            </a:endParaRPr>
          </a:p>
          <a:p>
            <a:pPr marL="926465"/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Достаточно</a:t>
            </a:r>
            <a:r>
              <a:rPr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опоры</a:t>
            </a:r>
            <a:r>
              <a:rPr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b="1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один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текст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(количество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привлечённых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текстов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не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40" dirty="0">
                <a:latin typeface="Microsoft Sans Serif"/>
                <a:cs typeface="Microsoft Sans Serif"/>
              </a:rPr>
              <a:t>так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важно,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60" dirty="0">
                <a:latin typeface="Microsoft Sans Serif"/>
                <a:cs typeface="Microsoft Sans Serif"/>
              </a:rPr>
              <a:t>как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глубина</a:t>
            </a:r>
            <a:endParaRPr dirty="0">
              <a:latin typeface="Microsoft Sans Serif"/>
              <a:cs typeface="Microsoft Sans Serif"/>
            </a:endParaRPr>
          </a:p>
          <a:p>
            <a:pPr marL="12700"/>
            <a:r>
              <a:rPr spc="-15" dirty="0">
                <a:latin typeface="Microsoft Sans Serif"/>
                <a:cs typeface="Microsoft Sans Serif"/>
              </a:rPr>
              <a:t>раскрытия</a:t>
            </a:r>
            <a:r>
              <a:rPr spc="10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темы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с</a:t>
            </a:r>
            <a:r>
              <a:rPr spc="1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опорой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на</a:t>
            </a:r>
            <a:r>
              <a:rPr spc="1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литературный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материал).</a:t>
            </a:r>
            <a:endParaRPr dirty="0">
              <a:latin typeface="Microsoft Sans Serif"/>
              <a:cs typeface="Microsoft Sans Serif"/>
            </a:endParaRPr>
          </a:p>
          <a:p>
            <a:pPr marL="12700" marR="292735" indent="914400">
              <a:spcBef>
                <a:spcPts val="130"/>
              </a:spcBef>
            </a:pPr>
            <a:r>
              <a:rPr spc="-15" dirty="0">
                <a:latin typeface="Microsoft Sans Serif"/>
                <a:cs typeface="Microsoft Sans Serif"/>
              </a:rPr>
              <a:t>Продумайте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композицию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сочинения.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Соблюдайте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речевые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и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орфографические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нормы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(разрешается </a:t>
            </a:r>
            <a:r>
              <a:rPr spc="-409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пользоваться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орфографическим</a:t>
            </a:r>
            <a:r>
              <a:rPr spc="25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словарём).</a:t>
            </a:r>
            <a:endParaRPr dirty="0">
              <a:latin typeface="Microsoft Sans Serif"/>
              <a:cs typeface="Microsoft Sans Serif"/>
            </a:endParaRPr>
          </a:p>
          <a:p>
            <a:pPr marL="926465"/>
            <a:r>
              <a:rPr spc="-10" dirty="0">
                <a:latin typeface="Microsoft Sans Serif"/>
                <a:cs typeface="Microsoft Sans Serif"/>
              </a:rPr>
              <a:t>Сочинение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пишите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чётко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и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разборчиво.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При</a:t>
            </a:r>
            <a:r>
              <a:rPr spc="45" dirty="0">
                <a:latin typeface="Microsoft Sans Serif"/>
                <a:cs typeface="Microsoft Sans Serif"/>
              </a:rPr>
              <a:t> </a:t>
            </a:r>
            <a:r>
              <a:rPr spc="-25" dirty="0">
                <a:latin typeface="Microsoft Sans Serif"/>
                <a:cs typeface="Microsoft Sans Serif"/>
              </a:rPr>
              <a:t>оценке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dirty="0">
                <a:latin typeface="Microsoft Sans Serif"/>
                <a:cs typeface="Microsoft Sans Serif"/>
              </a:rPr>
              <a:t>в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первую</a:t>
            </a:r>
            <a:r>
              <a:rPr spc="4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очередь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5" dirty="0">
                <a:latin typeface="Microsoft Sans Serif"/>
                <a:cs typeface="Microsoft Sans Serif"/>
              </a:rPr>
              <a:t>учитывается</a:t>
            </a:r>
            <a:endParaRPr dirty="0">
              <a:latin typeface="Microsoft Sans Serif"/>
              <a:cs typeface="Microsoft Sans Serif"/>
            </a:endParaRPr>
          </a:p>
          <a:p>
            <a:pPr marL="12700" marR="5080">
              <a:spcBef>
                <a:spcPts val="180"/>
              </a:spcBef>
            </a:pPr>
            <a:r>
              <a:rPr spc="-10" dirty="0">
                <a:latin typeface="Microsoft Sans Serif"/>
                <a:cs typeface="Microsoft Sans Serif"/>
              </a:rPr>
              <a:t>соблюдение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требований</a:t>
            </a:r>
            <a:r>
              <a:rPr spc="50" dirty="0">
                <a:latin typeface="Microsoft Sans Serif"/>
                <a:cs typeface="Microsoft Sans Serif"/>
              </a:rPr>
              <a:t> 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объема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самостоятельности</a:t>
            </a:r>
            <a:r>
              <a:rPr b="1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написания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сочинения,</a:t>
            </a:r>
            <a:r>
              <a:rPr spc="35" dirty="0">
                <a:latin typeface="Microsoft Sans Serif"/>
                <a:cs typeface="Microsoft Sans Serif"/>
              </a:rPr>
              <a:t> </a:t>
            </a:r>
            <a:r>
              <a:rPr b="1" spc="-15" dirty="0">
                <a:solidFill>
                  <a:srgbClr val="FF0000"/>
                </a:solidFill>
                <a:latin typeface="Arial"/>
                <a:cs typeface="Arial"/>
              </a:rPr>
              <a:t>соответствие</a:t>
            </a:r>
            <a:r>
              <a:rPr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выбранной</a:t>
            </a:r>
            <a:r>
              <a:rPr b="1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теме</a:t>
            </a:r>
            <a:r>
              <a:rPr spc="-10" dirty="0">
                <a:latin typeface="Microsoft Sans Serif"/>
                <a:cs typeface="Microsoft Sans Serif"/>
              </a:rPr>
              <a:t>, </a:t>
            </a:r>
            <a:r>
              <a:rPr spc="-409" dirty="0">
                <a:latin typeface="Microsoft Sans Serif"/>
                <a:cs typeface="Microsoft Sans Serif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умение</a:t>
            </a:r>
            <a:r>
              <a:rPr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FF0000"/>
                </a:solidFill>
                <a:latin typeface="Arial"/>
                <a:cs typeface="Arial"/>
              </a:rPr>
              <a:t>аргументировать</a:t>
            </a:r>
            <a:r>
              <a:rPr b="1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FF0000"/>
                </a:solidFill>
                <a:latin typeface="Arial"/>
                <a:cs typeface="Arial"/>
              </a:rPr>
              <a:t>позицию </a:t>
            </a:r>
            <a:r>
              <a:rPr spc="-5" dirty="0">
                <a:latin typeface="Microsoft Sans Serif"/>
                <a:cs typeface="Microsoft Sans Serif"/>
              </a:rPr>
              <a:t>и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обоснованно</a:t>
            </a:r>
            <a:r>
              <a:rPr spc="20" dirty="0">
                <a:latin typeface="Microsoft Sans Serif"/>
                <a:cs typeface="Microsoft Sans Serif"/>
              </a:rPr>
              <a:t> </a:t>
            </a:r>
            <a:r>
              <a:rPr spc="-20" dirty="0">
                <a:latin typeface="Microsoft Sans Serif"/>
                <a:cs typeface="Microsoft Sans Serif"/>
              </a:rPr>
              <a:t>привлекать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5" dirty="0">
                <a:latin typeface="Microsoft Sans Serif"/>
                <a:cs typeface="Microsoft Sans Serif"/>
              </a:rPr>
              <a:t>литературный</a:t>
            </a:r>
            <a:r>
              <a:rPr spc="30" dirty="0">
                <a:latin typeface="Microsoft Sans Serif"/>
                <a:cs typeface="Microsoft Sans Serif"/>
              </a:rPr>
              <a:t> </a:t>
            </a:r>
            <a:r>
              <a:rPr spc="-10" dirty="0">
                <a:latin typeface="Microsoft Sans Serif"/>
                <a:cs typeface="Microsoft Sans Serif"/>
              </a:rPr>
              <a:t>материал.</a:t>
            </a:r>
            <a:endParaRPr dirty="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95800" y="439419"/>
            <a:ext cx="36576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70" dirty="0"/>
              <a:t>З</a:t>
            </a:r>
            <a:r>
              <a:rPr spc="65" dirty="0"/>
              <a:t>а</a:t>
            </a:r>
            <a:r>
              <a:rPr spc="5" dirty="0"/>
              <a:t>да</a:t>
            </a:r>
            <a:r>
              <a:rPr spc="15" dirty="0"/>
              <a:t>н</a:t>
            </a:r>
            <a:r>
              <a:rPr spc="-15" dirty="0"/>
              <a:t>и</a:t>
            </a:r>
            <a:r>
              <a:rPr dirty="0"/>
              <a:t>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86867"/>
            <a:ext cx="109728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35" dirty="0">
                <a:solidFill>
                  <a:srgbClr val="C00000"/>
                </a:solidFill>
              </a:rPr>
              <a:t>Порядок,</a:t>
            </a:r>
            <a:r>
              <a:rPr spc="-10" dirty="0">
                <a:solidFill>
                  <a:srgbClr val="C00000"/>
                </a:solidFill>
              </a:rPr>
              <a:t> </a:t>
            </a:r>
            <a:r>
              <a:rPr spc="35" dirty="0">
                <a:solidFill>
                  <a:srgbClr val="C00000"/>
                </a:solidFill>
              </a:rPr>
              <a:t>которого</a:t>
            </a:r>
            <a:r>
              <a:rPr spc="5" dirty="0">
                <a:solidFill>
                  <a:srgbClr val="C00000"/>
                </a:solidFill>
              </a:rPr>
              <a:t> стоит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spc="10" dirty="0">
                <a:solidFill>
                  <a:srgbClr val="C00000"/>
                </a:solidFill>
              </a:rPr>
              <a:t>придерживаться</a:t>
            </a:r>
            <a:r>
              <a:rPr dirty="0">
                <a:solidFill>
                  <a:srgbClr val="C00000"/>
                </a:solidFill>
              </a:rPr>
              <a:t> при</a:t>
            </a:r>
            <a:r>
              <a:rPr spc="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написании</a:t>
            </a:r>
            <a:r>
              <a:rPr spc="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сочинения</a:t>
            </a:r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465182"/>
              </p:ext>
            </p:extLst>
          </p:nvPr>
        </p:nvGraphicFramePr>
        <p:xfrm>
          <a:off x="2743200" y="1039593"/>
          <a:ext cx="6781800" cy="49931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3864"/>
                <a:gridCol w="4997936"/>
              </a:tblGrid>
              <a:tr h="88918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000" b="1" spc="-5" dirty="0">
                          <a:latin typeface="Arial"/>
                          <a:cs typeface="Arial"/>
                        </a:rPr>
                        <a:t>Вступление</a:t>
                      </a:r>
                      <a:endParaRPr sz="2000" dirty="0">
                        <a:latin typeface="Arial"/>
                        <a:cs typeface="Arial"/>
                      </a:endParaRPr>
                    </a:p>
                  </a:txBody>
                  <a:tcPr marL="0" marR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6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6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0" b="1" dirty="0">
                          <a:latin typeface="Arial"/>
                          <a:cs typeface="Arial"/>
                        </a:rPr>
                        <a:t>5</a:t>
                      </a:r>
                      <a:endParaRPr sz="60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88918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000" b="1" spc="-20" dirty="0">
                          <a:latin typeface="Arial"/>
                          <a:cs typeface="Arial"/>
                        </a:rPr>
                        <a:t>Тезис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6000" dirty="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88918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000" b="1" spc="-5" dirty="0">
                          <a:latin typeface="Arial"/>
                          <a:cs typeface="Arial"/>
                        </a:rPr>
                        <a:t>Аргумент</a:t>
                      </a:r>
                      <a:r>
                        <a:rPr sz="2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b="1" dirty="0">
                          <a:latin typeface="Arial"/>
                          <a:cs typeface="Arial"/>
                        </a:rPr>
                        <a:t>1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6000" dirty="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88918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000" b="1" spc="-5" dirty="0">
                          <a:latin typeface="Arial"/>
                          <a:cs typeface="Arial"/>
                        </a:rPr>
                        <a:t>Аргумент</a:t>
                      </a:r>
                      <a:r>
                        <a:rPr sz="2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000" b="1" dirty="0">
                          <a:latin typeface="Arial"/>
                          <a:cs typeface="Arial"/>
                        </a:rPr>
                        <a:t>2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600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125684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2000" b="1" spc="-10" dirty="0">
                          <a:latin typeface="Arial"/>
                          <a:cs typeface="Arial"/>
                        </a:rPr>
                        <a:t>Заключение</a:t>
                      </a:r>
                      <a:endParaRPr sz="2000" dirty="0">
                        <a:latin typeface="Arial"/>
                        <a:cs typeface="Arial"/>
                      </a:endParaRPr>
                    </a:p>
                  </a:txBody>
                  <a:tcPr marL="0" marR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6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0" b="1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6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0" b="1" dirty="0">
                          <a:latin typeface="Arial"/>
                          <a:cs typeface="Arial"/>
                        </a:rPr>
                        <a:t>5</a:t>
                      </a:r>
                      <a:endParaRPr sz="6000" dirty="0">
                        <a:latin typeface="Arial"/>
                        <a:cs typeface="Arial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6570" y="4571"/>
            <a:ext cx="834898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00B050"/>
                </a:solidFill>
              </a:rPr>
              <a:t>Пример</a:t>
            </a:r>
            <a:r>
              <a:rPr sz="2000" spc="-5" dirty="0">
                <a:solidFill>
                  <a:srgbClr val="00B050"/>
                </a:solidFill>
              </a:rPr>
              <a:t> </a:t>
            </a:r>
            <a:r>
              <a:rPr sz="2000" dirty="0">
                <a:solidFill>
                  <a:srgbClr val="00B050"/>
                </a:solidFill>
              </a:rPr>
              <a:t>сочинения:</a:t>
            </a:r>
            <a:r>
              <a:rPr sz="2000" spc="5" dirty="0">
                <a:solidFill>
                  <a:srgbClr val="00B050"/>
                </a:solidFill>
              </a:rPr>
              <a:t> </a:t>
            </a:r>
            <a:r>
              <a:rPr sz="2000" b="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95" dirty="0">
                <a:solidFill>
                  <a:srgbClr val="1C5C5F"/>
                </a:solidFill>
                <a:latin typeface="Verdana"/>
                <a:cs typeface="Verdana"/>
              </a:rPr>
              <a:t>чём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55" dirty="0">
                <a:solidFill>
                  <a:srgbClr val="1C5C5F"/>
                </a:solidFill>
                <a:latin typeface="Verdana"/>
                <a:cs typeface="Verdana"/>
              </a:rPr>
              <a:t>может</a:t>
            </a:r>
            <a:r>
              <a:rPr sz="2000" b="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100" dirty="0">
                <a:solidFill>
                  <a:srgbClr val="1C5C5F"/>
                </a:solidFill>
                <a:latin typeface="Verdana"/>
                <a:cs typeface="Verdana"/>
              </a:rPr>
              <a:t>проявляться</a:t>
            </a:r>
            <a:r>
              <a:rPr sz="2000" b="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114" dirty="0">
                <a:solidFill>
                  <a:srgbClr val="1C5C5F"/>
                </a:solidFill>
                <a:latin typeface="Verdana"/>
                <a:cs typeface="Verdana"/>
              </a:rPr>
              <a:t>любовь</a:t>
            </a:r>
            <a:r>
              <a:rPr sz="2000" b="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65" dirty="0">
                <a:solidFill>
                  <a:srgbClr val="1C5C5F"/>
                </a:solidFill>
                <a:latin typeface="Verdana"/>
                <a:cs typeface="Verdana"/>
              </a:rPr>
              <a:t>Отечеству?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0594" y="4152314"/>
            <a:ext cx="1036319" cy="369570"/>
          </a:xfrm>
          <a:prstGeom prst="rect">
            <a:avLst/>
          </a:prstGeom>
          <a:solidFill>
            <a:srgbClr val="FFE0EC"/>
          </a:solidFill>
        </p:spPr>
        <p:txBody>
          <a:bodyPr vert="horz" wrap="square" lIns="0" tIns="32384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54"/>
              </a:spcBef>
            </a:pPr>
            <a:r>
              <a:rPr sz="1800" dirty="0">
                <a:latin typeface="Calibri"/>
                <a:cs typeface="Calibri"/>
              </a:rPr>
              <a:t>255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слов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2986" y="410927"/>
          <a:ext cx="12013565" cy="37947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6920"/>
                <a:gridCol w="10327005"/>
                <a:gridCol w="844550"/>
                <a:gridCol w="85090"/>
              </a:tblGrid>
              <a:tr h="259756">
                <a:tc row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400" b="1" spc="-20" dirty="0">
                          <a:latin typeface="Arial"/>
                          <a:cs typeface="Arial"/>
                        </a:rPr>
                        <a:t>Тезис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2131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Как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может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проявляться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любовь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к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Отечеству?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Я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считаю,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что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ответ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очевиден: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любовь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родной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стране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выражается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готовности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792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508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1385"/>
                        </a:lnSpc>
                      </a:pP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защищать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её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минуты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опасности.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440"/>
                        </a:lnSpc>
                        <a:spcBef>
                          <a:spcPts val="25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слова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marL="91440" marR="118745">
                        <a:lnSpc>
                          <a:spcPts val="1610"/>
                        </a:lnSpc>
                        <a:spcBef>
                          <a:spcPts val="465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м 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ент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</a:tr>
              <a:tr h="94495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21310">
                        <a:lnSpc>
                          <a:spcPts val="1265"/>
                        </a:lnSpc>
                      </a:pP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справедливости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такой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точки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зрения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меня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убеждают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примеры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из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художественной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литературы.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Так,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рассказе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«Судьба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человека»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  <a:p>
                      <a:pPr marL="91440">
                        <a:lnSpc>
                          <a:spcPts val="1535"/>
                        </a:lnSpc>
                      </a:pP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М.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Шолохов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изобразил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истинного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патриота,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которому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небезразлична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судьба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его</a:t>
                      </a:r>
                      <a:r>
                        <a:rPr sz="1300" b="1" spc="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Родины.</a:t>
                      </a:r>
                      <a:r>
                        <a:rPr sz="1300" b="1" spc="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Герой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рассказа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до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войны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был</a:t>
                      </a:r>
                      <a:r>
                        <a:rPr sz="13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рядовым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  <a:p>
                      <a:pPr marL="91440" marR="133985">
                        <a:lnSpc>
                          <a:spcPct val="99200"/>
                        </a:lnSpc>
                        <a:spcBef>
                          <a:spcPts val="15"/>
                        </a:spcBef>
                      </a:pP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гражданином,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но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45" dirty="0">
                          <a:latin typeface="Microsoft Sans Serif"/>
                          <a:cs typeface="Microsoft Sans Serif"/>
                        </a:rPr>
                        <a:t>как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только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Отчизна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оказалась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беде,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он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отправился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30" dirty="0">
                          <a:latin typeface="Microsoft Sans Serif"/>
                          <a:cs typeface="Microsoft Sans Serif"/>
                        </a:rPr>
                        <a:t>фронт.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Андрей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Соколов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вынужден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был</a:t>
                      </a:r>
                      <a:r>
                        <a:rPr sz="13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оставить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семью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тылу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был </a:t>
                      </a:r>
                      <a:r>
                        <a:rPr sz="1300" spc="-3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готов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рисковать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жизнью,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чтобы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одолеть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врага.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Что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подтолкнуло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его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8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5" dirty="0">
                          <a:latin typeface="Microsoft Sans Serif"/>
                          <a:cs typeface="Microsoft Sans Serif"/>
                        </a:rPr>
                        <a:t>поступку,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который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совершали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тысячи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людей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1941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году?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Мне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кажется,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 что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любовь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2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Отечеству,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народу,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желание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защитить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их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любой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ценой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были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причиной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того,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что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множество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мужчин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покинули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дома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и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534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отправились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сражаться и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погибать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в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боях.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ts val="1660"/>
                        </a:lnSpc>
                        <a:spcBef>
                          <a:spcPts val="25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слов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2CC"/>
                    </a:solidFill>
                  </a:tcPr>
                </a:tc>
              </a:tr>
              <a:tr h="1059359">
                <a:tc rowSpan="2">
                  <a:txBody>
                    <a:bodyPr/>
                    <a:lstStyle/>
                    <a:p>
                      <a:pPr marL="91440" marR="118745">
                        <a:lnSpc>
                          <a:spcPts val="1610"/>
                        </a:lnSpc>
                        <a:spcBef>
                          <a:spcPts val="465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м 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ент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91440" marR="226695" indent="276225">
                        <a:lnSpc>
                          <a:spcPct val="99200"/>
                        </a:lnSpc>
                        <a:spcBef>
                          <a:spcPts val="370"/>
                        </a:spcBef>
                      </a:pP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Конечно,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не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только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на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страницах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2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книг,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но</a:t>
                      </a:r>
                      <a:r>
                        <a:rPr sz="1300" b="1" spc="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жизни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мне </a:t>
                      </a:r>
                      <a:r>
                        <a:rPr sz="1300" b="1" spc="-10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встречались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люди,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которые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поистине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любят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Отчизну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и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готовы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доказать </a:t>
                      </a:r>
                      <a:r>
                        <a:rPr sz="1300" b="1" spc="-34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это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на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словах,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а на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деле.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Мой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прадед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340" dirty="0">
                          <a:latin typeface="Microsoft Sans Serif"/>
                          <a:cs typeface="Microsoft Sans Serif"/>
                        </a:rPr>
                        <a:t>–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участник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Великой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Отечественной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войны.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Он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множество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5" dirty="0">
                          <a:latin typeface="Microsoft Sans Serif"/>
                          <a:cs typeface="Microsoft Sans Serif"/>
                        </a:rPr>
                        <a:t>раз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рассказывал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нам,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его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внукам,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том,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5" dirty="0">
                          <a:latin typeface="Microsoft Sans Serif"/>
                          <a:cs typeface="Microsoft Sans Serif"/>
                        </a:rPr>
                        <a:t>какой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ужас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испытывали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люди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после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начала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войны.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Под</a:t>
                      </a:r>
                      <a:r>
                        <a:rPr sz="13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угрозой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оказалось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всё,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что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5" dirty="0">
                          <a:latin typeface="Microsoft Sans Serif"/>
                          <a:cs typeface="Microsoft Sans Serif"/>
                        </a:rPr>
                        <a:t>было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им</a:t>
                      </a:r>
                      <a:r>
                        <a:rPr sz="13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дорого: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родственники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друзья,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прекрасные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города,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культурное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наследие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будущее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страны.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Конечно,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желание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сохранить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всё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это,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любовь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3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тому,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что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так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страшно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было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потерять,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было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причиной, по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которой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люди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уходили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на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фронт,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упорно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работали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 </a:t>
                      </a:r>
                      <a:r>
                        <a:rPr sz="1300" b="1" spc="-3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тылу.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Без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этой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любви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к стране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и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без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этого</a:t>
                      </a:r>
                      <a:r>
                        <a:rPr sz="1300" b="1" spc="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страха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потери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0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1375"/>
                        </a:lnSpc>
                      </a:pP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великого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наследия</a:t>
                      </a:r>
                      <a:r>
                        <a:rPr sz="1300" b="1" spc="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предков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победа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была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5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бы</a:t>
                      </a:r>
                      <a:r>
                        <a:rPr sz="1300" b="1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C00000"/>
                          </a:solidFill>
                          <a:latin typeface="Arial"/>
                          <a:cs typeface="Arial"/>
                        </a:rPr>
                        <a:t>невозможна.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1370"/>
                        </a:lnSpc>
                        <a:spcBef>
                          <a:spcPts val="26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109</a:t>
                      </a:r>
                      <a:r>
                        <a:rPr sz="1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слов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EAEFF7"/>
                    </a:solidFill>
                  </a:tcPr>
                </a:tc>
              </a:tr>
              <a:tr h="86976">
                <a:tc rowSpan="3">
                  <a:txBody>
                    <a:bodyPr/>
                    <a:lstStyle/>
                    <a:p>
                      <a:pPr marL="91440" marR="92710">
                        <a:lnSpc>
                          <a:spcPts val="1610"/>
                        </a:lnSpc>
                        <a:spcBef>
                          <a:spcPts val="465"/>
                        </a:spcBef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За</a:t>
                      </a:r>
                      <a:r>
                        <a:rPr sz="1400" b="1" spc="15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лю  чение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D2DEEF"/>
                    </a:solidFill>
                  </a:tcPr>
                </a:tc>
              </a:tr>
              <a:tr h="34740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21310">
                        <a:lnSpc>
                          <a:spcPts val="1255"/>
                        </a:lnSpc>
                      </a:pPr>
                      <a:r>
                        <a:rPr sz="1300" b="1" spc="-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Итак,</a:t>
                      </a:r>
                      <a:r>
                        <a:rPr sz="1300" b="1" spc="5" dirty="0">
                          <a:solidFill>
                            <a:srgbClr val="00B05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любовь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людей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8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Отечеству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проявляется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том,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чем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проявляется,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45" dirty="0">
                          <a:latin typeface="Microsoft Sans Serif"/>
                          <a:cs typeface="Microsoft Sans Serif"/>
                        </a:rPr>
                        <a:t>как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мне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кажется,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любая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любовь,</a:t>
                      </a:r>
                      <a:r>
                        <a:rPr sz="13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—</a:t>
                      </a:r>
                      <a:r>
                        <a:rPr sz="14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стремлении</a:t>
                      </a:r>
                      <a:r>
                        <a:rPr sz="13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защитить</a:t>
                      </a:r>
                      <a:r>
                        <a:rPr sz="13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объект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  <a:p>
                      <a:pPr marL="91440">
                        <a:lnSpc>
                          <a:spcPts val="1355"/>
                        </a:lnSpc>
                        <a:spcBef>
                          <a:spcPts val="25"/>
                        </a:spcBef>
                      </a:pPr>
                      <a:r>
                        <a:rPr sz="1300" spc="-20" dirty="0">
                          <a:latin typeface="Microsoft Sans Serif"/>
                          <a:cs typeface="Microsoft Sans Serif"/>
                        </a:rPr>
                        <a:t>этого</a:t>
                      </a:r>
                      <a:r>
                        <a:rPr sz="13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5" dirty="0">
                          <a:latin typeface="Microsoft Sans Serif"/>
                          <a:cs typeface="Microsoft Sans Serif"/>
                        </a:rPr>
                        <a:t>светлого</a:t>
                      </a:r>
                      <a:r>
                        <a:rPr sz="13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300" spc="-10" dirty="0">
                          <a:latin typeface="Microsoft Sans Serif"/>
                          <a:cs typeface="Microsoft Sans Serif"/>
                        </a:rPr>
                        <a:t>чувства.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377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9055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5B9BD5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5B9BD5"/>
                      </a:solidFill>
                      <a:prstDash val="solid"/>
                    </a:lnR>
                    <a:lnB w="19050">
                      <a:solidFill>
                        <a:srgbClr val="5B9BD5"/>
                      </a:solidFill>
                      <a:prstDash val="solid"/>
                    </a:lnB>
                    <a:solidFill>
                      <a:srgbClr val="D2DEEF"/>
                    </a:solidFill>
                  </a:tcPr>
                </a:tc>
              </a:tr>
              <a:tr h="2240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5B9BD5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ts val="129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4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слова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5B9BD5"/>
                      </a:solidFill>
                      <a:prstDash val="solid"/>
                    </a:lnT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6570" y="4571"/>
            <a:ext cx="834898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00B050"/>
                </a:solidFill>
              </a:rPr>
              <a:t>Пример</a:t>
            </a:r>
            <a:r>
              <a:rPr sz="2000" spc="-5" dirty="0">
                <a:solidFill>
                  <a:srgbClr val="00B050"/>
                </a:solidFill>
              </a:rPr>
              <a:t> </a:t>
            </a:r>
            <a:r>
              <a:rPr sz="2000" dirty="0">
                <a:solidFill>
                  <a:srgbClr val="00B050"/>
                </a:solidFill>
              </a:rPr>
              <a:t>сочинения:</a:t>
            </a:r>
            <a:r>
              <a:rPr sz="2000" spc="5" dirty="0">
                <a:solidFill>
                  <a:srgbClr val="00B050"/>
                </a:solidFill>
              </a:rPr>
              <a:t> </a:t>
            </a:r>
            <a:r>
              <a:rPr sz="2000" b="0" spc="-40" dirty="0">
                <a:solidFill>
                  <a:srgbClr val="1C5C5F"/>
                </a:solidFill>
                <a:latin typeface="Verdana"/>
                <a:cs typeface="Verdana"/>
              </a:rPr>
              <a:t>В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95" dirty="0">
                <a:solidFill>
                  <a:srgbClr val="1C5C5F"/>
                </a:solidFill>
                <a:latin typeface="Verdana"/>
                <a:cs typeface="Verdana"/>
              </a:rPr>
              <a:t>чём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55" dirty="0">
                <a:solidFill>
                  <a:srgbClr val="1C5C5F"/>
                </a:solidFill>
                <a:latin typeface="Verdana"/>
                <a:cs typeface="Verdana"/>
              </a:rPr>
              <a:t>может</a:t>
            </a:r>
            <a:r>
              <a:rPr sz="2000" b="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100" dirty="0">
                <a:solidFill>
                  <a:srgbClr val="1C5C5F"/>
                </a:solidFill>
                <a:latin typeface="Verdana"/>
                <a:cs typeface="Verdana"/>
              </a:rPr>
              <a:t>проявляться</a:t>
            </a:r>
            <a:r>
              <a:rPr sz="2000" b="0" spc="-16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114" dirty="0">
                <a:solidFill>
                  <a:srgbClr val="1C5C5F"/>
                </a:solidFill>
                <a:latin typeface="Verdana"/>
                <a:cs typeface="Verdana"/>
              </a:rPr>
              <a:t>любовь</a:t>
            </a:r>
            <a:r>
              <a:rPr sz="2000" b="0" spc="-150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90" dirty="0">
                <a:solidFill>
                  <a:srgbClr val="1C5C5F"/>
                </a:solidFill>
                <a:latin typeface="Verdana"/>
                <a:cs typeface="Verdana"/>
              </a:rPr>
              <a:t>к</a:t>
            </a:r>
            <a:r>
              <a:rPr sz="2000" b="0" spc="-145" dirty="0">
                <a:solidFill>
                  <a:srgbClr val="1C5C5F"/>
                </a:solidFill>
                <a:latin typeface="Verdana"/>
                <a:cs typeface="Verdana"/>
              </a:rPr>
              <a:t> </a:t>
            </a:r>
            <a:r>
              <a:rPr sz="2000" b="0" spc="-65" dirty="0">
                <a:solidFill>
                  <a:srgbClr val="1C5C5F"/>
                </a:solidFill>
                <a:latin typeface="Verdana"/>
                <a:cs typeface="Verdana"/>
              </a:rPr>
              <a:t>Отечеству?</a:t>
            </a:r>
            <a:endParaRPr sz="20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6636" y="325701"/>
            <a:ext cx="12038965" cy="5603240"/>
            <a:chOff x="76636" y="325701"/>
            <a:chExt cx="12038965" cy="5603240"/>
          </a:xfrm>
        </p:grpSpPr>
        <p:sp>
          <p:nvSpPr>
            <p:cNvPr id="4" name="object 4"/>
            <p:cNvSpPr/>
            <p:nvPr/>
          </p:nvSpPr>
          <p:spPr>
            <a:xfrm>
              <a:off x="89331" y="338403"/>
              <a:ext cx="12013565" cy="731520"/>
            </a:xfrm>
            <a:custGeom>
              <a:avLst/>
              <a:gdLst/>
              <a:ahLst/>
              <a:cxnLst/>
              <a:rect l="l" t="t" r="r" b="b"/>
              <a:pathLst>
                <a:path w="12013565" h="731519">
                  <a:moveTo>
                    <a:pt x="12013324" y="0"/>
                  </a:moveTo>
                  <a:lnTo>
                    <a:pt x="647039" y="0"/>
                  </a:lnTo>
                  <a:lnTo>
                    <a:pt x="0" y="0"/>
                  </a:lnTo>
                  <a:lnTo>
                    <a:pt x="0" y="731520"/>
                  </a:lnTo>
                  <a:lnTo>
                    <a:pt x="647039" y="731520"/>
                  </a:lnTo>
                  <a:lnTo>
                    <a:pt x="12013324" y="731520"/>
                  </a:lnTo>
                  <a:lnTo>
                    <a:pt x="12013324" y="0"/>
                  </a:lnTo>
                  <a:close/>
                </a:path>
              </a:pathLst>
            </a:custGeom>
            <a:solidFill>
              <a:srgbClr val="EAEF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9331" y="1069923"/>
              <a:ext cx="12013565" cy="1005840"/>
            </a:xfrm>
            <a:custGeom>
              <a:avLst/>
              <a:gdLst/>
              <a:ahLst/>
              <a:cxnLst/>
              <a:rect l="l" t="t" r="r" b="b"/>
              <a:pathLst>
                <a:path w="12013565" h="1005839">
                  <a:moveTo>
                    <a:pt x="12013324" y="0"/>
                  </a:moveTo>
                  <a:lnTo>
                    <a:pt x="647039" y="0"/>
                  </a:lnTo>
                  <a:lnTo>
                    <a:pt x="0" y="0"/>
                  </a:lnTo>
                  <a:lnTo>
                    <a:pt x="0" y="1005840"/>
                  </a:lnTo>
                  <a:lnTo>
                    <a:pt x="647039" y="1005840"/>
                  </a:lnTo>
                  <a:lnTo>
                    <a:pt x="12013324" y="1005840"/>
                  </a:lnTo>
                  <a:lnTo>
                    <a:pt x="12013324" y="781354"/>
                  </a:lnTo>
                  <a:lnTo>
                    <a:pt x="12013324" y="0"/>
                  </a:lnTo>
                  <a:close/>
                </a:path>
              </a:pathLst>
            </a:custGeom>
            <a:solidFill>
              <a:srgbClr val="D2D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331" y="2075764"/>
              <a:ext cx="12013565" cy="1005840"/>
            </a:xfrm>
            <a:custGeom>
              <a:avLst/>
              <a:gdLst/>
              <a:ahLst/>
              <a:cxnLst/>
              <a:rect l="l" t="t" r="r" b="b"/>
              <a:pathLst>
                <a:path w="12013565" h="1005839">
                  <a:moveTo>
                    <a:pt x="12013324" y="0"/>
                  </a:moveTo>
                  <a:lnTo>
                    <a:pt x="647039" y="0"/>
                  </a:lnTo>
                  <a:lnTo>
                    <a:pt x="0" y="0"/>
                  </a:lnTo>
                  <a:lnTo>
                    <a:pt x="0" y="1005840"/>
                  </a:lnTo>
                  <a:lnTo>
                    <a:pt x="647039" y="1005840"/>
                  </a:lnTo>
                  <a:lnTo>
                    <a:pt x="12013324" y="1005840"/>
                  </a:lnTo>
                  <a:lnTo>
                    <a:pt x="12013324" y="771321"/>
                  </a:lnTo>
                  <a:lnTo>
                    <a:pt x="12013324" y="52514"/>
                  </a:lnTo>
                  <a:lnTo>
                    <a:pt x="12013324" y="0"/>
                  </a:lnTo>
                  <a:close/>
                </a:path>
              </a:pathLst>
            </a:custGeom>
            <a:solidFill>
              <a:srgbClr val="EAEF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9331" y="3081603"/>
              <a:ext cx="12013565" cy="2103120"/>
            </a:xfrm>
            <a:custGeom>
              <a:avLst/>
              <a:gdLst/>
              <a:ahLst/>
              <a:cxnLst/>
              <a:rect l="l" t="t" r="r" b="b"/>
              <a:pathLst>
                <a:path w="12013565" h="2103120">
                  <a:moveTo>
                    <a:pt x="12013324" y="0"/>
                  </a:moveTo>
                  <a:lnTo>
                    <a:pt x="647039" y="0"/>
                  </a:lnTo>
                  <a:lnTo>
                    <a:pt x="0" y="0"/>
                  </a:lnTo>
                  <a:lnTo>
                    <a:pt x="0" y="2103120"/>
                  </a:lnTo>
                  <a:lnTo>
                    <a:pt x="647039" y="2103120"/>
                  </a:lnTo>
                  <a:lnTo>
                    <a:pt x="12013324" y="2103120"/>
                  </a:lnTo>
                  <a:lnTo>
                    <a:pt x="12013324" y="1867306"/>
                  </a:lnTo>
                  <a:lnTo>
                    <a:pt x="12013324" y="42481"/>
                  </a:lnTo>
                  <a:lnTo>
                    <a:pt x="12013324" y="0"/>
                  </a:lnTo>
                  <a:close/>
                </a:path>
              </a:pathLst>
            </a:custGeom>
            <a:solidFill>
              <a:srgbClr val="D2DE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9331" y="5184724"/>
              <a:ext cx="12013565" cy="731520"/>
            </a:xfrm>
            <a:custGeom>
              <a:avLst/>
              <a:gdLst/>
              <a:ahLst/>
              <a:cxnLst/>
              <a:rect l="l" t="t" r="r" b="b"/>
              <a:pathLst>
                <a:path w="12013565" h="731520">
                  <a:moveTo>
                    <a:pt x="12013324" y="0"/>
                  </a:moveTo>
                  <a:lnTo>
                    <a:pt x="647039" y="0"/>
                  </a:lnTo>
                  <a:lnTo>
                    <a:pt x="0" y="0"/>
                  </a:lnTo>
                  <a:lnTo>
                    <a:pt x="0" y="731520"/>
                  </a:lnTo>
                  <a:lnTo>
                    <a:pt x="647039" y="731520"/>
                  </a:lnTo>
                  <a:lnTo>
                    <a:pt x="12013324" y="731520"/>
                  </a:lnTo>
                  <a:lnTo>
                    <a:pt x="12013324" y="41186"/>
                  </a:lnTo>
                  <a:lnTo>
                    <a:pt x="12013324" y="0"/>
                  </a:lnTo>
                  <a:close/>
                </a:path>
              </a:pathLst>
            </a:custGeom>
            <a:solidFill>
              <a:srgbClr val="EAEF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36375" y="332051"/>
              <a:ext cx="0" cy="5590540"/>
            </a:xfrm>
            <a:custGeom>
              <a:avLst/>
              <a:gdLst/>
              <a:ahLst/>
              <a:cxnLst/>
              <a:rect l="l" t="t" r="r" b="b"/>
              <a:pathLst>
                <a:path h="5590540">
                  <a:moveTo>
                    <a:pt x="0" y="0"/>
                  </a:moveTo>
                  <a:lnTo>
                    <a:pt x="0" y="5590540"/>
                  </a:lnTo>
                </a:path>
              </a:pathLst>
            </a:custGeom>
            <a:ln w="12700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2986" y="1067786"/>
              <a:ext cx="12026265" cy="6350"/>
            </a:xfrm>
            <a:custGeom>
              <a:avLst/>
              <a:gdLst/>
              <a:ahLst/>
              <a:cxnLst/>
              <a:rect l="l" t="t" r="r" b="b"/>
              <a:pathLst>
                <a:path w="12026265" h="6350">
                  <a:moveTo>
                    <a:pt x="0" y="0"/>
                  </a:moveTo>
                  <a:lnTo>
                    <a:pt x="12026026" y="0"/>
                  </a:lnTo>
                </a:path>
                <a:path w="12026265" h="6350">
                  <a:moveTo>
                    <a:pt x="0" y="6350"/>
                  </a:moveTo>
                  <a:lnTo>
                    <a:pt x="12026026" y="6350"/>
                  </a:lnTo>
                </a:path>
              </a:pathLst>
            </a:custGeom>
            <a:ln w="8430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86" y="2075761"/>
              <a:ext cx="12026265" cy="3108960"/>
            </a:xfrm>
            <a:custGeom>
              <a:avLst/>
              <a:gdLst/>
              <a:ahLst/>
              <a:cxnLst/>
              <a:rect l="l" t="t" r="r" b="b"/>
              <a:pathLst>
                <a:path w="12026265" h="3108960">
                  <a:moveTo>
                    <a:pt x="0" y="0"/>
                  </a:moveTo>
                  <a:lnTo>
                    <a:pt x="11113753" y="0"/>
                  </a:lnTo>
                </a:path>
                <a:path w="12026265" h="3108960">
                  <a:moveTo>
                    <a:pt x="11790541" y="0"/>
                  </a:moveTo>
                  <a:lnTo>
                    <a:pt x="12026026" y="0"/>
                  </a:lnTo>
                </a:path>
                <a:path w="12026265" h="3108960">
                  <a:moveTo>
                    <a:pt x="0" y="1005840"/>
                  </a:moveTo>
                  <a:lnTo>
                    <a:pt x="11037242" y="1005840"/>
                  </a:lnTo>
                </a:path>
                <a:path w="12026265" h="3108960">
                  <a:moveTo>
                    <a:pt x="11787767" y="1005840"/>
                  </a:moveTo>
                  <a:lnTo>
                    <a:pt x="12026026" y="1005840"/>
                  </a:lnTo>
                </a:path>
                <a:path w="12026265" h="3108960">
                  <a:moveTo>
                    <a:pt x="0" y="3108960"/>
                  </a:moveTo>
                  <a:lnTo>
                    <a:pt x="5635344" y="3108960"/>
                  </a:lnTo>
                </a:path>
                <a:path w="12026265" h="3108960">
                  <a:moveTo>
                    <a:pt x="6390679" y="3108960"/>
                  </a:moveTo>
                  <a:lnTo>
                    <a:pt x="12026026" y="3108960"/>
                  </a:lnTo>
                </a:path>
              </a:pathLst>
            </a:custGeom>
            <a:ln w="12700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2986" y="332051"/>
              <a:ext cx="12026265" cy="5590540"/>
            </a:xfrm>
            <a:custGeom>
              <a:avLst/>
              <a:gdLst/>
              <a:ahLst/>
              <a:cxnLst/>
              <a:rect l="l" t="t" r="r" b="b"/>
              <a:pathLst>
                <a:path w="12026265" h="5590540">
                  <a:moveTo>
                    <a:pt x="6350" y="0"/>
                  </a:moveTo>
                  <a:lnTo>
                    <a:pt x="6350" y="5590540"/>
                  </a:lnTo>
                </a:path>
                <a:path w="12026265" h="5590540">
                  <a:moveTo>
                    <a:pt x="12019676" y="0"/>
                  </a:moveTo>
                  <a:lnTo>
                    <a:pt x="12019676" y="5590540"/>
                  </a:lnTo>
                </a:path>
                <a:path w="12026265" h="5590540">
                  <a:moveTo>
                    <a:pt x="0" y="6350"/>
                  </a:moveTo>
                  <a:lnTo>
                    <a:pt x="12026026" y="6350"/>
                  </a:lnTo>
                </a:path>
              </a:pathLst>
            </a:custGeom>
            <a:ln w="12700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2986" y="5913549"/>
              <a:ext cx="12026265" cy="6350"/>
            </a:xfrm>
            <a:custGeom>
              <a:avLst/>
              <a:gdLst/>
              <a:ahLst/>
              <a:cxnLst/>
              <a:rect l="l" t="t" r="r" b="b"/>
              <a:pathLst>
                <a:path w="12026265" h="6350">
                  <a:moveTo>
                    <a:pt x="0" y="0"/>
                  </a:moveTo>
                  <a:lnTo>
                    <a:pt x="12026026" y="0"/>
                  </a:lnTo>
                </a:path>
                <a:path w="12026265" h="6350">
                  <a:moveTo>
                    <a:pt x="0" y="6350"/>
                  </a:moveTo>
                  <a:lnTo>
                    <a:pt x="12026026" y="6350"/>
                  </a:lnTo>
                </a:path>
              </a:pathLst>
            </a:custGeom>
            <a:ln w="7316">
              <a:solidFill>
                <a:srgbClr val="5B9B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68077" y="370332"/>
            <a:ext cx="449580" cy="6597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just">
              <a:lnSpc>
                <a:spcPct val="98600"/>
              </a:lnSpc>
              <a:spcBef>
                <a:spcPts val="120"/>
              </a:spcBef>
            </a:pPr>
            <a:r>
              <a:rPr sz="1400" b="1" dirty="0">
                <a:latin typeface="Arial"/>
                <a:cs typeface="Arial"/>
              </a:rPr>
              <a:t>В</a:t>
            </a:r>
            <a:r>
              <a:rPr sz="1400" b="1" spc="-5" dirty="0">
                <a:latin typeface="Arial"/>
                <a:cs typeface="Arial"/>
              </a:rPr>
              <a:t>с</a:t>
            </a:r>
            <a:r>
              <a:rPr sz="1400" b="1" spc="35" dirty="0">
                <a:latin typeface="Arial"/>
                <a:cs typeface="Arial"/>
              </a:rPr>
              <a:t>т</a:t>
            </a:r>
            <a:r>
              <a:rPr sz="1400" b="1" dirty="0">
                <a:latin typeface="Arial"/>
                <a:cs typeface="Arial"/>
              </a:rPr>
              <a:t>у  п</a:t>
            </a:r>
            <a:r>
              <a:rPr sz="1400" b="1" spc="-20" dirty="0">
                <a:latin typeface="Arial"/>
                <a:cs typeface="Arial"/>
              </a:rPr>
              <a:t>л</a:t>
            </a:r>
            <a:r>
              <a:rPr sz="1400" b="1" spc="-5" dirty="0">
                <a:latin typeface="Arial"/>
                <a:cs typeface="Arial"/>
              </a:rPr>
              <a:t>е</a:t>
            </a:r>
            <a:r>
              <a:rPr sz="1400" b="1" dirty="0">
                <a:latin typeface="Arial"/>
                <a:cs typeface="Arial"/>
              </a:rPr>
              <a:t>н  ие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5114" y="371347"/>
            <a:ext cx="1111250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13995">
              <a:lnSpc>
                <a:spcPts val="1390"/>
              </a:lnSpc>
              <a:spcBef>
                <a:spcPts val="185"/>
              </a:spcBef>
            </a:pP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Наверное,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каждый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человек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задумывался</a:t>
            </a:r>
            <a:r>
              <a:rPr sz="1200" b="1" dirty="0">
                <a:solidFill>
                  <a:srgbClr val="00B050"/>
                </a:solidFill>
                <a:latin typeface="Arial"/>
                <a:cs typeface="Arial"/>
              </a:rPr>
              <a:t> о</a:t>
            </a:r>
            <a:r>
              <a:rPr sz="1200" b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том,</a:t>
            </a:r>
            <a:r>
              <a:rPr sz="1200" b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spc="-30" dirty="0">
                <a:latin typeface="Microsoft Sans Serif"/>
                <a:cs typeface="Microsoft Sans Serif"/>
              </a:rPr>
              <a:t>какие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чувства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он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испытывает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к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родной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стране.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Думаю,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большая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часть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людей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гордится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своим </a:t>
            </a:r>
            <a:r>
              <a:rPr sz="1200" spc="-1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Отечеством,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испытывает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к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нему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теплые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чувства.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Сам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я,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45" dirty="0">
                <a:latin typeface="Microsoft Sans Serif"/>
                <a:cs typeface="Microsoft Sans Serif"/>
              </a:rPr>
              <a:t>как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мне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кажется,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тоже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люблю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свою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страну.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И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45" dirty="0">
                <a:latin typeface="Microsoft Sans Serif"/>
                <a:cs typeface="Microsoft Sans Serif"/>
              </a:rPr>
              <a:t>как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любое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другое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светлое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чувство,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любовь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к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родине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15114" y="727963"/>
            <a:ext cx="18707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latin typeface="Microsoft Sans Serif"/>
                <a:cs typeface="Microsoft Sans Serif"/>
              </a:rPr>
              <a:t>ищет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выражения,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выхода.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8077" y="1101852"/>
            <a:ext cx="421640" cy="44323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>
              <a:lnSpc>
                <a:spcPts val="1610"/>
              </a:lnSpc>
              <a:spcBef>
                <a:spcPts val="210"/>
              </a:spcBef>
            </a:pPr>
            <a:r>
              <a:rPr sz="1400" b="1" spc="-75" dirty="0">
                <a:latin typeface="Arial"/>
                <a:cs typeface="Arial"/>
              </a:rPr>
              <a:t>Т</a:t>
            </a:r>
            <a:r>
              <a:rPr sz="1400" b="1" spc="-5" dirty="0">
                <a:latin typeface="Arial"/>
                <a:cs typeface="Arial"/>
              </a:rPr>
              <a:t>е</a:t>
            </a:r>
            <a:r>
              <a:rPr sz="1400" b="1" dirty="0">
                <a:latin typeface="Arial"/>
                <a:cs typeface="Arial"/>
              </a:rPr>
              <a:t>зи  с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5114" y="1102867"/>
            <a:ext cx="11050270" cy="7543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213995">
              <a:lnSpc>
                <a:spcPct val="99400"/>
              </a:lnSpc>
              <a:spcBef>
                <a:spcPts val="105"/>
              </a:spcBef>
            </a:pPr>
            <a:r>
              <a:rPr sz="1200" b="1" spc="-15" dirty="0">
                <a:solidFill>
                  <a:srgbClr val="00B050"/>
                </a:solidFill>
                <a:latin typeface="Arial"/>
                <a:cs typeface="Arial"/>
              </a:rPr>
              <a:t>Так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как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20" dirty="0">
                <a:solidFill>
                  <a:srgbClr val="00B050"/>
                </a:solidFill>
                <a:latin typeface="Arial"/>
                <a:cs typeface="Arial"/>
              </a:rPr>
              <a:t>может</a:t>
            </a:r>
            <a:r>
              <a:rPr sz="1200" b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проявляться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любовь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B050"/>
                </a:solidFill>
                <a:latin typeface="Arial"/>
                <a:cs typeface="Arial"/>
              </a:rPr>
              <a:t>к</a:t>
            </a:r>
            <a:r>
              <a:rPr sz="1200" b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0B050"/>
                </a:solidFill>
                <a:latin typeface="Arial"/>
                <a:cs typeface="Arial"/>
              </a:rPr>
              <a:t>Отечеству?</a:t>
            </a:r>
            <a:r>
              <a:rPr sz="1200" b="1" spc="1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0B050"/>
                </a:solidFill>
                <a:latin typeface="Arial"/>
                <a:cs typeface="Arial"/>
              </a:rPr>
              <a:t>Я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считаю,</a:t>
            </a:r>
            <a:r>
              <a:rPr sz="1200" b="1" spc="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что</a:t>
            </a:r>
            <a:r>
              <a:rPr sz="1200" b="1" spc="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каждый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человек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по-своему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выражает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чувства,</a:t>
            </a:r>
            <a:r>
              <a:rPr sz="1200"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любовь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к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Отчизне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не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является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исключением.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Например,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поэты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писатели,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художники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музыканты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способны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выражать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любовь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произведениях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искусства,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поэтому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существует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множество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произведений,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которых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воспевается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наша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страна.</a:t>
            </a:r>
            <a:r>
              <a:rPr sz="1200"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Изобретатели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новаторы,</a:t>
            </a:r>
            <a:r>
              <a:rPr sz="1200"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если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они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являются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патриотами,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силу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своего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таланта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употребляют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на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благо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родины,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внося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свой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вклад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её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процветание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развитие.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Простые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люди,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чувствуя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любовь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к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C00000"/>
                </a:solidFill>
                <a:latin typeface="Arial"/>
                <a:cs typeface="Arial"/>
              </a:rPr>
              <a:t>Отечеству,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15114" y="1828291"/>
            <a:ext cx="86544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стремятся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своим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трудом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приносить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пользу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своей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стране,</a:t>
            </a:r>
            <a:r>
              <a:rPr sz="1200"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а в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минуты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опасности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они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готовы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встать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на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её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20" dirty="0">
                <a:solidFill>
                  <a:srgbClr val="C00000"/>
                </a:solidFill>
                <a:latin typeface="Arial"/>
                <a:cs typeface="Arial"/>
              </a:rPr>
              <a:t>защиту.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077" y="2107691"/>
            <a:ext cx="450850" cy="6597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just">
              <a:lnSpc>
                <a:spcPct val="98600"/>
              </a:lnSpc>
              <a:spcBef>
                <a:spcPts val="120"/>
              </a:spcBef>
            </a:pPr>
            <a:r>
              <a:rPr sz="1400" b="1" spc="-5" dirty="0">
                <a:latin typeface="Arial"/>
                <a:cs typeface="Arial"/>
              </a:rPr>
              <a:t>Аргу </a:t>
            </a:r>
            <a:r>
              <a:rPr sz="1400" b="1" spc="-3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м</a:t>
            </a:r>
            <a:r>
              <a:rPr sz="1400" b="1" spc="-5" dirty="0">
                <a:latin typeface="Arial"/>
                <a:cs typeface="Arial"/>
              </a:rPr>
              <a:t>е</a:t>
            </a:r>
            <a:r>
              <a:rPr sz="1400" b="1" dirty="0">
                <a:latin typeface="Arial"/>
                <a:cs typeface="Arial"/>
              </a:rPr>
              <a:t>нт  1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15114" y="2108708"/>
            <a:ext cx="10923270" cy="7543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71450" algn="just">
              <a:lnSpc>
                <a:spcPct val="99400"/>
              </a:lnSpc>
              <a:spcBef>
                <a:spcPts val="105"/>
              </a:spcBef>
            </a:pP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Приведу </a:t>
            </a:r>
            <a:r>
              <a:rPr sz="1200" b="1" spc="-15" dirty="0">
                <a:solidFill>
                  <a:srgbClr val="00B050"/>
                </a:solidFill>
                <a:latin typeface="Arial"/>
                <a:cs typeface="Arial"/>
              </a:rPr>
              <a:t>несколько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примеров </a:t>
            </a:r>
            <a:r>
              <a:rPr sz="1200" b="1" spc="-10" dirty="0">
                <a:solidFill>
                  <a:srgbClr val="00B050"/>
                </a:solidFill>
                <a:latin typeface="Arial"/>
                <a:cs typeface="Arial"/>
              </a:rPr>
              <a:t>того,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как </a:t>
            </a:r>
            <a:r>
              <a:rPr sz="1200" b="1" spc="-20" dirty="0">
                <a:solidFill>
                  <a:srgbClr val="00B050"/>
                </a:solidFill>
                <a:latin typeface="Arial"/>
                <a:cs typeface="Arial"/>
              </a:rPr>
              <a:t>может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выражаться любовь </a:t>
            </a:r>
            <a:r>
              <a:rPr sz="1200" b="1" dirty="0">
                <a:solidFill>
                  <a:srgbClr val="00B050"/>
                </a:solidFill>
                <a:latin typeface="Arial"/>
                <a:cs typeface="Arial"/>
              </a:rPr>
              <a:t>к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Отчизне. </a:t>
            </a:r>
            <a:r>
              <a:rPr sz="1200" b="1" dirty="0">
                <a:solidFill>
                  <a:srgbClr val="00B050"/>
                </a:solidFill>
                <a:latin typeface="Arial"/>
                <a:cs typeface="Arial"/>
              </a:rPr>
              <a:t>В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рассказе </a:t>
            </a:r>
            <a:r>
              <a:rPr sz="1200" spc="-15" dirty="0">
                <a:latin typeface="Microsoft Sans Serif"/>
                <a:cs typeface="Microsoft Sans Serif"/>
              </a:rPr>
              <a:t>«Судьба человека» </a:t>
            </a:r>
            <a:r>
              <a:rPr sz="1200" dirty="0">
                <a:latin typeface="Microsoft Sans Serif"/>
                <a:cs typeface="Microsoft Sans Serif"/>
              </a:rPr>
              <a:t>М. Шолохов </a:t>
            </a: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изобразил </a:t>
            </a:r>
            <a:r>
              <a:rPr sz="1200" spc="-10" dirty="0">
                <a:latin typeface="Microsoft Sans Serif"/>
                <a:cs typeface="Microsoft Sans Serif"/>
              </a:rPr>
              <a:t>истинного 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патриота, </a:t>
            </a:r>
            <a:r>
              <a:rPr sz="1200" spc="-20" dirty="0">
                <a:latin typeface="Microsoft Sans Serif"/>
                <a:cs typeface="Microsoft Sans Serif"/>
              </a:rPr>
              <a:t>которому небезразлична </a:t>
            </a:r>
            <a:r>
              <a:rPr sz="1200" spc="-15" dirty="0">
                <a:latin typeface="Microsoft Sans Serif"/>
                <a:cs typeface="Microsoft Sans Serif"/>
              </a:rPr>
              <a:t>судьба </a:t>
            </a:r>
            <a:r>
              <a:rPr sz="1200" spc="-20" dirty="0">
                <a:latin typeface="Microsoft Sans Serif"/>
                <a:cs typeface="Microsoft Sans Serif"/>
              </a:rPr>
              <a:t>его Родины. </a:t>
            </a:r>
            <a:r>
              <a:rPr sz="1200" spc="-30" dirty="0">
                <a:latin typeface="Microsoft Sans Serif"/>
                <a:cs typeface="Microsoft Sans Serif"/>
              </a:rPr>
              <a:t>Герой </a:t>
            </a:r>
            <a:r>
              <a:rPr sz="1200" spc="-20" dirty="0">
                <a:latin typeface="Microsoft Sans Serif"/>
                <a:cs typeface="Microsoft Sans Serif"/>
              </a:rPr>
              <a:t>рассказа </a:t>
            </a:r>
            <a:r>
              <a:rPr sz="1200" spc="-5" dirty="0">
                <a:latin typeface="Microsoft Sans Serif"/>
                <a:cs typeface="Microsoft Sans Serif"/>
              </a:rPr>
              <a:t>до </a:t>
            </a:r>
            <a:r>
              <a:rPr sz="1200" spc="-10" dirty="0">
                <a:latin typeface="Microsoft Sans Serif"/>
                <a:cs typeface="Microsoft Sans Serif"/>
              </a:rPr>
              <a:t>войны </a:t>
            </a:r>
            <a:r>
              <a:rPr sz="1200" dirty="0">
                <a:latin typeface="Microsoft Sans Serif"/>
                <a:cs typeface="Microsoft Sans Serif"/>
              </a:rPr>
              <a:t>был </a:t>
            </a:r>
            <a:r>
              <a:rPr sz="1200" spc="-10" dirty="0">
                <a:latin typeface="Microsoft Sans Serif"/>
                <a:cs typeface="Microsoft Sans Serif"/>
              </a:rPr>
              <a:t>рядовым </a:t>
            </a:r>
            <a:r>
              <a:rPr sz="1200" spc="-15" dirty="0">
                <a:latin typeface="Microsoft Sans Serif"/>
                <a:cs typeface="Microsoft Sans Serif"/>
              </a:rPr>
              <a:t>гражданином, </a:t>
            </a:r>
            <a:r>
              <a:rPr sz="1200" spc="-5" dirty="0">
                <a:latin typeface="Microsoft Sans Serif"/>
                <a:cs typeface="Microsoft Sans Serif"/>
              </a:rPr>
              <a:t>но </a:t>
            </a:r>
            <a:r>
              <a:rPr sz="1200" spc="-45" dirty="0">
                <a:latin typeface="Microsoft Sans Serif"/>
                <a:cs typeface="Microsoft Sans Serif"/>
              </a:rPr>
              <a:t>как </a:t>
            </a:r>
            <a:r>
              <a:rPr sz="1200" spc="-20" dirty="0">
                <a:latin typeface="Microsoft Sans Serif"/>
                <a:cs typeface="Microsoft Sans Serif"/>
              </a:rPr>
              <a:t>только </a:t>
            </a:r>
            <a:r>
              <a:rPr sz="1200" spc="-15" dirty="0">
                <a:latin typeface="Microsoft Sans Serif"/>
                <a:cs typeface="Microsoft Sans Serif"/>
              </a:rPr>
              <a:t>Отчизна оказалась </a:t>
            </a:r>
            <a:r>
              <a:rPr sz="1200" dirty="0">
                <a:latin typeface="Microsoft Sans Serif"/>
                <a:cs typeface="Microsoft Sans Serif"/>
              </a:rPr>
              <a:t>в </a:t>
            </a:r>
            <a:r>
              <a:rPr sz="1200" spc="-15" dirty="0">
                <a:latin typeface="Microsoft Sans Serif"/>
                <a:cs typeface="Microsoft Sans Serif"/>
              </a:rPr>
              <a:t>беде, </a:t>
            </a:r>
            <a:r>
              <a:rPr sz="1200" spc="-5" dirty="0">
                <a:latin typeface="Microsoft Sans Serif"/>
                <a:cs typeface="Microsoft Sans Serif"/>
              </a:rPr>
              <a:t>он 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отправился </a:t>
            </a:r>
            <a:r>
              <a:rPr sz="1200" spc="-5" dirty="0">
                <a:latin typeface="Microsoft Sans Serif"/>
                <a:cs typeface="Microsoft Sans Serif"/>
              </a:rPr>
              <a:t>на </a:t>
            </a:r>
            <a:r>
              <a:rPr sz="1200" spc="-30" dirty="0">
                <a:latin typeface="Microsoft Sans Serif"/>
                <a:cs typeface="Microsoft Sans Serif"/>
              </a:rPr>
              <a:t>фронт. </a:t>
            </a:r>
            <a:r>
              <a:rPr sz="1200" spc="-5" dirty="0">
                <a:latin typeface="Microsoft Sans Serif"/>
                <a:cs typeface="Microsoft Sans Serif"/>
              </a:rPr>
              <a:t>Ненависть </a:t>
            </a:r>
            <a:r>
              <a:rPr sz="1200" spc="-75" dirty="0">
                <a:latin typeface="Microsoft Sans Serif"/>
                <a:cs typeface="Microsoft Sans Serif"/>
              </a:rPr>
              <a:t>к </a:t>
            </a:r>
            <a:r>
              <a:rPr sz="1200" spc="-20" dirty="0">
                <a:latin typeface="Microsoft Sans Serif"/>
                <a:cs typeface="Microsoft Sans Serif"/>
              </a:rPr>
              <a:t>захватчику </a:t>
            </a:r>
            <a:r>
              <a:rPr sz="1200" spc="-5" dirty="0">
                <a:latin typeface="Microsoft Sans Serif"/>
                <a:cs typeface="Microsoft Sans Serif"/>
              </a:rPr>
              <a:t>и </a:t>
            </a:r>
            <a:r>
              <a:rPr sz="1200" dirty="0">
                <a:latin typeface="Microsoft Sans Serif"/>
                <a:cs typeface="Microsoft Sans Serif"/>
              </a:rPr>
              <a:t>любовь </a:t>
            </a:r>
            <a:r>
              <a:rPr sz="1200" spc="-75" dirty="0">
                <a:latin typeface="Microsoft Sans Serif"/>
                <a:cs typeface="Microsoft Sans Serif"/>
              </a:rPr>
              <a:t>к </a:t>
            </a:r>
            <a:r>
              <a:rPr sz="1200" spc="-5" dirty="0">
                <a:latin typeface="Microsoft Sans Serif"/>
                <a:cs typeface="Microsoft Sans Serif"/>
              </a:rPr>
              <a:t>стране, </a:t>
            </a:r>
            <a:r>
              <a:rPr sz="1200" spc="-20" dirty="0">
                <a:latin typeface="Microsoft Sans Serif"/>
                <a:cs typeface="Microsoft Sans Serif"/>
              </a:rPr>
              <a:t>которую </a:t>
            </a:r>
            <a:r>
              <a:rPr sz="1200" spc="-15" dirty="0">
                <a:latin typeface="Microsoft Sans Serif"/>
                <a:cs typeface="Microsoft Sans Serif"/>
              </a:rPr>
              <a:t>хотелось </a:t>
            </a:r>
            <a:r>
              <a:rPr sz="1200" spc="-5" dirty="0">
                <a:latin typeface="Microsoft Sans Serif"/>
                <a:cs typeface="Microsoft Sans Serif"/>
              </a:rPr>
              <a:t>сохранить, </a:t>
            </a:r>
            <a:r>
              <a:rPr sz="1200" spc="-15" dirty="0">
                <a:latin typeface="Microsoft Sans Serif"/>
                <a:cs typeface="Microsoft Sans Serif"/>
              </a:rPr>
              <a:t>уберечь, </a:t>
            </a:r>
            <a:r>
              <a:rPr sz="1200" spc="-10" dirty="0">
                <a:latin typeface="Microsoft Sans Serif"/>
                <a:cs typeface="Microsoft Sans Serif"/>
              </a:rPr>
              <a:t>направляли </a:t>
            </a:r>
            <a:r>
              <a:rPr sz="1200" spc="-5" dirty="0">
                <a:latin typeface="Microsoft Sans Serif"/>
                <a:cs typeface="Microsoft Sans Serif"/>
              </a:rPr>
              <a:t>Андрея </a:t>
            </a:r>
            <a:r>
              <a:rPr sz="1200" spc="-15" dirty="0">
                <a:latin typeface="Microsoft Sans Serif"/>
                <a:cs typeface="Microsoft Sans Serif"/>
              </a:rPr>
              <a:t>Соколова, </a:t>
            </a:r>
            <a:r>
              <a:rPr sz="1200" spc="-35" dirty="0">
                <a:latin typeface="Microsoft Sans Serif"/>
                <a:cs typeface="Microsoft Sans Serif"/>
              </a:rPr>
              <a:t>когда </a:t>
            </a:r>
            <a:r>
              <a:rPr sz="1200" spc="-5" dirty="0">
                <a:latin typeface="Microsoft Sans Serif"/>
                <a:cs typeface="Microsoft Sans Serif"/>
              </a:rPr>
              <a:t>он оставил </a:t>
            </a:r>
            <a:r>
              <a:rPr sz="120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семью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тылу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отправился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на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передовую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бить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врага.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Именно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боях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проявили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любовь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к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C00000"/>
                </a:solidFill>
                <a:latin typeface="Arial"/>
                <a:cs typeface="Arial"/>
              </a:rPr>
              <a:t>Отечеству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представители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народа</a:t>
            </a:r>
            <a:r>
              <a:rPr sz="12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во</a:t>
            </a:r>
            <a:r>
              <a:rPr sz="1200"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время</a:t>
            </a:r>
            <a:r>
              <a:rPr sz="1200"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Великой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15114" y="2834132"/>
            <a:ext cx="17627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C00000"/>
                </a:solidFill>
                <a:latin typeface="Arial"/>
                <a:cs typeface="Arial"/>
              </a:rPr>
              <a:t>Отечественной</a:t>
            </a:r>
            <a:r>
              <a:rPr sz="1200" b="1" spc="-5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C00000"/>
                </a:solidFill>
                <a:latin typeface="Arial"/>
                <a:cs typeface="Arial"/>
              </a:rPr>
              <a:t>войны.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8077" y="3113532"/>
            <a:ext cx="450850" cy="6597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just">
              <a:lnSpc>
                <a:spcPct val="98600"/>
              </a:lnSpc>
              <a:spcBef>
                <a:spcPts val="120"/>
              </a:spcBef>
            </a:pPr>
            <a:r>
              <a:rPr sz="1400" b="1" spc="-5" dirty="0">
                <a:latin typeface="Arial"/>
                <a:cs typeface="Arial"/>
              </a:rPr>
              <a:t>Аргу </a:t>
            </a:r>
            <a:r>
              <a:rPr sz="1400" b="1" spc="-38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м</a:t>
            </a:r>
            <a:r>
              <a:rPr sz="1400" b="1" spc="-5" dirty="0">
                <a:latin typeface="Arial"/>
                <a:cs typeface="Arial"/>
              </a:rPr>
              <a:t>е</a:t>
            </a:r>
            <a:r>
              <a:rPr sz="1400" b="1" dirty="0">
                <a:latin typeface="Arial"/>
                <a:cs typeface="Arial"/>
              </a:rPr>
              <a:t>нт  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213995">
              <a:lnSpc>
                <a:spcPct val="99600"/>
              </a:lnSpc>
              <a:spcBef>
                <a:spcPts val="105"/>
              </a:spcBef>
            </a:pPr>
            <a:r>
              <a:rPr spc="-20" dirty="0"/>
              <a:t>Патриотизм</a:t>
            </a:r>
            <a:r>
              <a:rPr spc="20" dirty="0"/>
              <a:t> </a:t>
            </a:r>
            <a:r>
              <a:rPr spc="-5" dirty="0"/>
              <a:t>людей</a:t>
            </a:r>
            <a:r>
              <a:rPr spc="25" dirty="0"/>
              <a:t> </a:t>
            </a:r>
            <a:r>
              <a:rPr spc="-10" dirty="0"/>
              <a:t>мирных</a:t>
            </a:r>
            <a:r>
              <a:rPr spc="20" dirty="0"/>
              <a:t> </a:t>
            </a:r>
            <a:r>
              <a:rPr spc="-5" dirty="0"/>
              <a:t>профессий</a:t>
            </a:r>
            <a:r>
              <a:rPr spc="30" dirty="0"/>
              <a:t> </a:t>
            </a:r>
            <a:r>
              <a:rPr spc="-10" dirty="0"/>
              <a:t>проявляется</a:t>
            </a:r>
            <a:r>
              <a:rPr spc="20" dirty="0"/>
              <a:t> </a:t>
            </a:r>
            <a:r>
              <a:rPr spc="-15" dirty="0"/>
              <a:t>иначе.</a:t>
            </a:r>
            <a:r>
              <a:rPr spc="25" dirty="0"/>
              <a:t> </a:t>
            </a:r>
            <a:r>
              <a:rPr b="1" spc="-10" dirty="0">
                <a:solidFill>
                  <a:srgbClr val="00B050"/>
                </a:solidFill>
                <a:latin typeface="Arial"/>
                <a:cs typeface="Arial"/>
              </a:rPr>
              <a:t>Так,</a:t>
            </a:r>
            <a:r>
              <a:rPr b="1" spc="1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в</a:t>
            </a:r>
            <a:r>
              <a:rPr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B050"/>
                </a:solidFill>
                <a:latin typeface="Arial"/>
                <a:cs typeface="Arial"/>
              </a:rPr>
              <a:t>сказе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pc="-15" dirty="0"/>
              <a:t>«Левша»</a:t>
            </a:r>
            <a:r>
              <a:rPr spc="15" dirty="0"/>
              <a:t> </a:t>
            </a:r>
            <a:r>
              <a:rPr spc="-5" dirty="0"/>
              <a:t>Н.С.</a:t>
            </a:r>
            <a:r>
              <a:rPr spc="30" dirty="0"/>
              <a:t> </a:t>
            </a:r>
            <a:r>
              <a:rPr spc="-25" dirty="0"/>
              <a:t>Лесков</a:t>
            </a:r>
            <a:r>
              <a:rPr spc="20" dirty="0"/>
              <a:t> </a:t>
            </a:r>
            <a:r>
              <a:rPr b="1" spc="-10" dirty="0">
                <a:solidFill>
                  <a:srgbClr val="00B050"/>
                </a:solidFill>
                <a:latin typeface="Arial"/>
                <a:cs typeface="Arial"/>
              </a:rPr>
              <a:t>описывает</a:t>
            </a:r>
            <a:r>
              <a:rPr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pc="-20" dirty="0"/>
              <a:t>тульского</a:t>
            </a:r>
            <a:r>
              <a:rPr spc="20" dirty="0"/>
              <a:t> </a:t>
            </a:r>
            <a:r>
              <a:rPr spc="-10" dirty="0"/>
              <a:t>мастера,</a:t>
            </a:r>
            <a:r>
              <a:rPr spc="25" dirty="0"/>
              <a:t> </a:t>
            </a:r>
            <a:r>
              <a:rPr spc="-20" dirty="0"/>
              <a:t>который</a:t>
            </a:r>
            <a:r>
              <a:rPr spc="25" dirty="0"/>
              <a:t> </a:t>
            </a:r>
            <a:r>
              <a:rPr spc="-10" dirty="0"/>
              <a:t>по-настоящему </a:t>
            </a:r>
            <a:r>
              <a:rPr spc="-5" dirty="0"/>
              <a:t> </a:t>
            </a:r>
            <a:r>
              <a:rPr spc="-15" dirty="0"/>
              <a:t>предан</a:t>
            </a:r>
            <a:r>
              <a:rPr spc="20" dirty="0"/>
              <a:t> </a:t>
            </a:r>
            <a:r>
              <a:rPr spc="-5" dirty="0"/>
              <a:t>своей</a:t>
            </a:r>
            <a:r>
              <a:rPr spc="30" dirty="0"/>
              <a:t> </a:t>
            </a:r>
            <a:r>
              <a:rPr spc="-5" dirty="0"/>
              <a:t>стране.</a:t>
            </a:r>
            <a:r>
              <a:rPr spc="25" dirty="0"/>
              <a:t> </a:t>
            </a:r>
            <a:r>
              <a:rPr spc="-40" dirty="0"/>
              <a:t>Когда</a:t>
            </a:r>
            <a:r>
              <a:rPr spc="20" dirty="0"/>
              <a:t> </a:t>
            </a:r>
            <a:r>
              <a:rPr spc="-10" dirty="0"/>
              <a:t>наступает</a:t>
            </a:r>
            <a:r>
              <a:rPr spc="20" dirty="0"/>
              <a:t> </a:t>
            </a:r>
            <a:r>
              <a:rPr spc="-10" dirty="0"/>
              <a:t>пора</a:t>
            </a:r>
            <a:r>
              <a:rPr spc="15" dirty="0"/>
              <a:t> </a:t>
            </a:r>
            <a:r>
              <a:rPr spc="-10" dirty="0"/>
              <a:t>отстоять</a:t>
            </a:r>
            <a:r>
              <a:rPr spc="25" dirty="0"/>
              <a:t> </a:t>
            </a:r>
            <a:r>
              <a:rPr spc="-5" dirty="0"/>
              <a:t>её</a:t>
            </a:r>
            <a:r>
              <a:rPr spc="15" dirty="0"/>
              <a:t> </a:t>
            </a:r>
            <a:r>
              <a:rPr spc="-10" dirty="0"/>
              <a:t>честь,</a:t>
            </a:r>
            <a:r>
              <a:rPr spc="30" dirty="0"/>
              <a:t> </a:t>
            </a:r>
            <a:r>
              <a:rPr spc="-20" dirty="0"/>
              <a:t>показав,</a:t>
            </a:r>
            <a:r>
              <a:rPr spc="25" dirty="0"/>
              <a:t> </a:t>
            </a:r>
            <a:r>
              <a:rPr spc="-15" dirty="0"/>
              <a:t>что</a:t>
            </a:r>
            <a:r>
              <a:rPr spc="20" dirty="0"/>
              <a:t> </a:t>
            </a:r>
            <a:r>
              <a:rPr spc="-20" dirty="0"/>
              <a:t>русские</a:t>
            </a:r>
            <a:r>
              <a:rPr spc="15" dirty="0"/>
              <a:t> </a:t>
            </a:r>
            <a:r>
              <a:rPr spc="-15" dirty="0"/>
              <a:t>умельцы</a:t>
            </a:r>
            <a:r>
              <a:rPr spc="25" dirty="0"/>
              <a:t> </a:t>
            </a:r>
            <a:r>
              <a:rPr spc="-5" dirty="0"/>
              <a:t>не</a:t>
            </a:r>
            <a:r>
              <a:rPr spc="15" dirty="0"/>
              <a:t> </a:t>
            </a:r>
            <a:r>
              <a:rPr spc="-10" dirty="0"/>
              <a:t>уступают</a:t>
            </a:r>
            <a:r>
              <a:rPr spc="25" dirty="0"/>
              <a:t> </a:t>
            </a:r>
            <a:r>
              <a:rPr spc="-15" dirty="0"/>
              <a:t>англичанам,</a:t>
            </a:r>
            <a:r>
              <a:rPr spc="25" dirty="0"/>
              <a:t> </a:t>
            </a:r>
            <a:r>
              <a:rPr spc="-15" dirty="0"/>
              <a:t>Левша</a:t>
            </a:r>
            <a:r>
              <a:rPr spc="20" dirty="0"/>
              <a:t> </a:t>
            </a:r>
            <a:r>
              <a:rPr spc="-15" dirty="0"/>
              <a:t>вместе</a:t>
            </a:r>
            <a:r>
              <a:rPr spc="15" dirty="0"/>
              <a:t> </a:t>
            </a:r>
            <a:r>
              <a:rPr dirty="0"/>
              <a:t>с</a:t>
            </a:r>
            <a:r>
              <a:rPr spc="25" dirty="0"/>
              <a:t> </a:t>
            </a:r>
            <a:r>
              <a:rPr spc="-15" dirty="0"/>
              <a:t>другими</a:t>
            </a:r>
            <a:r>
              <a:rPr spc="25" dirty="0"/>
              <a:t> </a:t>
            </a:r>
            <a:r>
              <a:rPr spc="-15" dirty="0"/>
              <a:t>тульскими </a:t>
            </a:r>
            <a:r>
              <a:rPr spc="-10" dirty="0"/>
              <a:t> </a:t>
            </a:r>
            <a:r>
              <a:rPr spc="-15" dirty="0"/>
              <a:t>мастерами</a:t>
            </a:r>
            <a:r>
              <a:rPr spc="30" dirty="0"/>
              <a:t> </a:t>
            </a:r>
            <a:r>
              <a:rPr spc="-15" dirty="0"/>
              <a:t>берется</a:t>
            </a:r>
            <a:r>
              <a:rPr spc="20" dirty="0"/>
              <a:t> </a:t>
            </a:r>
            <a:r>
              <a:rPr spc="-30" dirty="0"/>
              <a:t>за</a:t>
            </a:r>
            <a:r>
              <a:rPr spc="20" dirty="0"/>
              <a:t> </a:t>
            </a:r>
            <a:r>
              <a:rPr spc="-10" dirty="0"/>
              <a:t>дело</a:t>
            </a:r>
            <a:r>
              <a:rPr spc="20" dirty="0"/>
              <a:t> </a:t>
            </a:r>
            <a:r>
              <a:rPr spc="-5" dirty="0"/>
              <a:t>и</a:t>
            </a:r>
            <a:r>
              <a:rPr spc="30" dirty="0"/>
              <a:t> </a:t>
            </a:r>
            <a:r>
              <a:rPr spc="-20" dirty="0"/>
              <a:t>подковывает</a:t>
            </a:r>
            <a:r>
              <a:rPr spc="25" dirty="0"/>
              <a:t> </a:t>
            </a:r>
            <a:r>
              <a:rPr spc="-5" dirty="0"/>
              <a:t>стальную</a:t>
            </a:r>
            <a:r>
              <a:rPr spc="25" dirty="0"/>
              <a:t> </a:t>
            </a:r>
            <a:r>
              <a:rPr spc="-30" dirty="0"/>
              <a:t>блоху,</a:t>
            </a:r>
            <a:r>
              <a:rPr spc="30" dirty="0"/>
              <a:t> </a:t>
            </a:r>
            <a:r>
              <a:rPr spc="-15" dirty="0"/>
              <a:t>привезённую</a:t>
            </a:r>
            <a:r>
              <a:rPr spc="25" dirty="0"/>
              <a:t> </a:t>
            </a:r>
            <a:r>
              <a:rPr spc="-30" dirty="0"/>
              <a:t>из</a:t>
            </a:r>
            <a:r>
              <a:rPr spc="25" dirty="0"/>
              <a:t> </a:t>
            </a:r>
            <a:r>
              <a:rPr spc="-10" dirty="0"/>
              <a:t>Англии.</a:t>
            </a:r>
            <a:r>
              <a:rPr spc="30" dirty="0"/>
              <a:t> </a:t>
            </a:r>
            <a:r>
              <a:rPr dirty="0"/>
              <a:t>После</a:t>
            </a:r>
            <a:r>
              <a:rPr spc="20" dirty="0"/>
              <a:t> </a:t>
            </a:r>
            <a:r>
              <a:rPr spc="-15" dirty="0"/>
              <a:t>Левша</a:t>
            </a:r>
            <a:r>
              <a:rPr spc="20" dirty="0"/>
              <a:t> </a:t>
            </a:r>
            <a:r>
              <a:rPr spc="-15" dirty="0"/>
              <a:t>отправляется</a:t>
            </a:r>
            <a:r>
              <a:rPr spc="25" dirty="0"/>
              <a:t> </a:t>
            </a:r>
            <a:r>
              <a:rPr dirty="0"/>
              <a:t>в</a:t>
            </a:r>
            <a:r>
              <a:rPr spc="25" dirty="0"/>
              <a:t> </a:t>
            </a:r>
            <a:r>
              <a:rPr spc="-10" dirty="0"/>
              <a:t>Англию,</a:t>
            </a:r>
            <a:r>
              <a:rPr spc="30" dirty="0"/>
              <a:t> </a:t>
            </a:r>
            <a:r>
              <a:rPr spc="-30" dirty="0"/>
              <a:t>где</a:t>
            </a:r>
            <a:r>
              <a:rPr spc="20" dirty="0"/>
              <a:t> </a:t>
            </a:r>
            <a:r>
              <a:rPr spc="-25" dirty="0"/>
              <a:t>видит,</a:t>
            </a:r>
            <a:r>
              <a:rPr spc="30" dirty="0"/>
              <a:t> </a:t>
            </a:r>
            <a:r>
              <a:rPr spc="-45" dirty="0"/>
              <a:t>как</a:t>
            </a:r>
            <a:r>
              <a:rPr spc="25" dirty="0"/>
              <a:t> </a:t>
            </a:r>
            <a:r>
              <a:rPr spc="-10" dirty="0"/>
              <a:t>хорошо</a:t>
            </a:r>
            <a:r>
              <a:rPr spc="20" dirty="0"/>
              <a:t> </a:t>
            </a:r>
            <a:r>
              <a:rPr spc="-10" dirty="0"/>
              <a:t>относятся</a:t>
            </a:r>
            <a:r>
              <a:rPr spc="25" dirty="0"/>
              <a:t> </a:t>
            </a:r>
            <a:r>
              <a:rPr spc="-75" dirty="0"/>
              <a:t>к </a:t>
            </a:r>
            <a:r>
              <a:rPr spc="-70" dirty="0"/>
              <a:t> </a:t>
            </a:r>
            <a:r>
              <a:rPr spc="-20" dirty="0"/>
              <a:t>английским</a:t>
            </a:r>
            <a:r>
              <a:rPr spc="25" dirty="0"/>
              <a:t> </a:t>
            </a:r>
            <a:r>
              <a:rPr spc="-15" dirty="0"/>
              <a:t>мастерам:</a:t>
            </a:r>
            <a:r>
              <a:rPr spc="30" dirty="0"/>
              <a:t> </a:t>
            </a:r>
            <a:r>
              <a:rPr spc="-15" dirty="0"/>
              <a:t>обеспечивают</a:t>
            </a:r>
            <a:r>
              <a:rPr spc="25" dirty="0"/>
              <a:t> </a:t>
            </a:r>
            <a:r>
              <a:rPr spc="-20" dirty="0"/>
              <a:t>им</a:t>
            </a:r>
            <a:r>
              <a:rPr spc="25" dirty="0"/>
              <a:t> </a:t>
            </a:r>
            <a:r>
              <a:rPr spc="-20" dirty="0"/>
              <a:t>комфортные</a:t>
            </a:r>
            <a:r>
              <a:rPr spc="20" dirty="0"/>
              <a:t> </a:t>
            </a:r>
            <a:r>
              <a:rPr dirty="0"/>
              <a:t>условия</a:t>
            </a:r>
            <a:r>
              <a:rPr spc="30" dirty="0"/>
              <a:t> </a:t>
            </a:r>
            <a:r>
              <a:rPr dirty="0"/>
              <a:t>для</a:t>
            </a:r>
            <a:r>
              <a:rPr spc="25" dirty="0"/>
              <a:t> </a:t>
            </a:r>
            <a:r>
              <a:rPr spc="-15" dirty="0"/>
              <a:t>труда,</a:t>
            </a:r>
            <a:r>
              <a:rPr spc="30" dirty="0"/>
              <a:t> </a:t>
            </a:r>
            <a:r>
              <a:rPr spc="-15" dirty="0"/>
              <a:t>обучают</a:t>
            </a:r>
            <a:r>
              <a:rPr spc="25" dirty="0"/>
              <a:t> </a:t>
            </a:r>
            <a:r>
              <a:rPr spc="-5" dirty="0"/>
              <a:t>их.</a:t>
            </a:r>
            <a:r>
              <a:rPr spc="30" dirty="0"/>
              <a:t> </a:t>
            </a:r>
            <a:r>
              <a:rPr spc="-15" dirty="0"/>
              <a:t>Сам</a:t>
            </a:r>
            <a:r>
              <a:rPr spc="30" dirty="0"/>
              <a:t> </a:t>
            </a:r>
            <a:r>
              <a:rPr spc="-30" dirty="0"/>
              <a:t>же</a:t>
            </a:r>
            <a:r>
              <a:rPr spc="20" dirty="0"/>
              <a:t> </a:t>
            </a:r>
            <a:r>
              <a:rPr spc="-15" dirty="0"/>
              <a:t>Левша</a:t>
            </a:r>
            <a:r>
              <a:rPr spc="20" dirty="0"/>
              <a:t> </a:t>
            </a:r>
            <a:r>
              <a:rPr spc="-5" dirty="0"/>
              <a:t>не</a:t>
            </a:r>
            <a:r>
              <a:rPr spc="20" dirty="0"/>
              <a:t> </a:t>
            </a:r>
            <a:r>
              <a:rPr spc="-10" dirty="0"/>
              <a:t>получил</a:t>
            </a:r>
            <a:r>
              <a:rPr spc="25" dirty="0"/>
              <a:t> </a:t>
            </a:r>
            <a:r>
              <a:rPr spc="-15" dirty="0"/>
              <a:t>образования</a:t>
            </a:r>
            <a:r>
              <a:rPr spc="25" dirty="0"/>
              <a:t> </a:t>
            </a:r>
            <a:r>
              <a:rPr spc="-5" dirty="0"/>
              <a:t>и</a:t>
            </a:r>
            <a:r>
              <a:rPr spc="35" dirty="0"/>
              <a:t> </a:t>
            </a:r>
            <a:r>
              <a:rPr spc="-10" dirty="0"/>
              <a:t>работал</a:t>
            </a:r>
            <a:r>
              <a:rPr spc="25" dirty="0"/>
              <a:t> </a:t>
            </a:r>
            <a:r>
              <a:rPr spc="-35" dirty="0"/>
              <a:t>без</a:t>
            </a:r>
            <a:r>
              <a:rPr spc="25" dirty="0"/>
              <a:t> </a:t>
            </a:r>
            <a:r>
              <a:rPr spc="-10" dirty="0"/>
              <a:t>инструментов, </a:t>
            </a:r>
            <a:r>
              <a:rPr spc="-5" dirty="0"/>
              <a:t> </a:t>
            </a:r>
            <a:r>
              <a:rPr spc="-20" dirty="0"/>
              <a:t>даже</a:t>
            </a:r>
            <a:r>
              <a:rPr spc="15" dirty="0"/>
              <a:t> </a:t>
            </a:r>
            <a:r>
              <a:rPr spc="-15" dirty="0"/>
              <a:t>блоху</a:t>
            </a:r>
            <a:r>
              <a:rPr spc="20" dirty="0"/>
              <a:t> </a:t>
            </a:r>
            <a:r>
              <a:rPr spc="-5" dirty="0"/>
              <a:t>он</a:t>
            </a:r>
            <a:r>
              <a:rPr spc="20" dirty="0"/>
              <a:t> </a:t>
            </a:r>
            <a:r>
              <a:rPr spc="-20" dirty="0"/>
              <a:t>подковал</a:t>
            </a:r>
            <a:r>
              <a:rPr spc="20" dirty="0"/>
              <a:t> </a:t>
            </a:r>
            <a:r>
              <a:rPr spc="-5" dirty="0"/>
              <a:t>на</a:t>
            </a:r>
            <a:r>
              <a:rPr spc="15" dirty="0"/>
              <a:t> </a:t>
            </a:r>
            <a:r>
              <a:rPr spc="-25" dirty="0"/>
              <a:t>глаз.</a:t>
            </a:r>
            <a:r>
              <a:rPr spc="25" dirty="0"/>
              <a:t> </a:t>
            </a:r>
            <a:r>
              <a:rPr spc="-15" dirty="0"/>
              <a:t>Англичане</a:t>
            </a:r>
            <a:r>
              <a:rPr spc="15" dirty="0"/>
              <a:t> </a:t>
            </a:r>
            <a:r>
              <a:rPr spc="-15" dirty="0"/>
              <a:t>предлагают</a:t>
            </a:r>
            <a:r>
              <a:rPr spc="25" dirty="0"/>
              <a:t> </a:t>
            </a:r>
            <a:r>
              <a:rPr spc="-15" dirty="0"/>
              <a:t>Левше</a:t>
            </a:r>
            <a:r>
              <a:rPr spc="15" dirty="0"/>
              <a:t> </a:t>
            </a:r>
            <a:r>
              <a:rPr spc="-10" dirty="0"/>
              <a:t>остаться</a:t>
            </a:r>
            <a:r>
              <a:rPr spc="20" dirty="0"/>
              <a:t> </a:t>
            </a:r>
            <a:r>
              <a:rPr dirty="0"/>
              <a:t>у</a:t>
            </a:r>
            <a:r>
              <a:rPr spc="20" dirty="0"/>
              <a:t> </a:t>
            </a:r>
            <a:r>
              <a:rPr spc="-5" dirty="0"/>
              <a:t>них,</a:t>
            </a:r>
            <a:r>
              <a:rPr spc="25" dirty="0"/>
              <a:t> </a:t>
            </a:r>
            <a:r>
              <a:rPr spc="-10" dirty="0"/>
              <a:t>обещают</a:t>
            </a:r>
            <a:r>
              <a:rPr spc="20" dirty="0"/>
              <a:t> </a:t>
            </a:r>
            <a:r>
              <a:rPr spc="-10" dirty="0"/>
              <a:t>обучить</a:t>
            </a:r>
            <a:r>
              <a:rPr spc="20" dirty="0"/>
              <a:t> </a:t>
            </a:r>
            <a:r>
              <a:rPr spc="-20" dirty="0"/>
              <a:t>его,</a:t>
            </a:r>
            <a:r>
              <a:rPr spc="25" dirty="0"/>
              <a:t> </a:t>
            </a:r>
            <a:r>
              <a:rPr spc="-15" dirty="0"/>
              <a:t>женить,</a:t>
            </a:r>
            <a:r>
              <a:rPr spc="30" dirty="0"/>
              <a:t> </a:t>
            </a:r>
            <a:r>
              <a:rPr spc="-5" dirty="0"/>
              <a:t>но</a:t>
            </a:r>
            <a:r>
              <a:rPr spc="15" dirty="0"/>
              <a:t> </a:t>
            </a:r>
            <a:r>
              <a:rPr spc="-20" dirty="0"/>
              <a:t>тот</a:t>
            </a:r>
            <a:r>
              <a:rPr spc="20" dirty="0"/>
              <a:t> </a:t>
            </a:r>
            <a:r>
              <a:rPr spc="-20" dirty="0"/>
              <a:t>отказывается,</a:t>
            </a:r>
            <a:r>
              <a:rPr spc="25" dirty="0"/>
              <a:t> </a:t>
            </a:r>
            <a:r>
              <a:rPr spc="-35" dirty="0"/>
              <a:t>так</a:t>
            </a:r>
            <a:r>
              <a:rPr spc="20" dirty="0"/>
              <a:t> </a:t>
            </a:r>
            <a:r>
              <a:rPr spc="-45" dirty="0"/>
              <a:t>как</a:t>
            </a:r>
            <a:r>
              <a:rPr spc="20" dirty="0"/>
              <a:t> 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не </a:t>
            </a:r>
            <a:r>
              <a:rPr b="1" spc="-20" dirty="0">
                <a:solidFill>
                  <a:srgbClr val="C00000"/>
                </a:solidFill>
                <a:latin typeface="Arial"/>
                <a:cs typeface="Arial"/>
              </a:rPr>
              <a:t>может </a:t>
            </a:r>
            <a:r>
              <a:rPr b="1" spc="-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представить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жизни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вне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России.</a:t>
            </a:r>
            <a:r>
              <a:rPr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-5" dirty="0"/>
              <a:t>На</a:t>
            </a:r>
            <a:r>
              <a:rPr spc="15" dirty="0"/>
              <a:t> </a:t>
            </a:r>
            <a:r>
              <a:rPr spc="-20" dirty="0"/>
              <a:t>некоторое</a:t>
            </a:r>
            <a:r>
              <a:rPr spc="70" dirty="0"/>
              <a:t> </a:t>
            </a:r>
            <a:r>
              <a:rPr spc="-10" dirty="0"/>
              <a:t>время</a:t>
            </a:r>
            <a:r>
              <a:rPr spc="25" dirty="0"/>
              <a:t> </a:t>
            </a:r>
            <a:r>
              <a:rPr spc="-5" dirty="0"/>
              <a:t>он</a:t>
            </a:r>
            <a:r>
              <a:rPr spc="20" dirty="0"/>
              <a:t> </a:t>
            </a:r>
            <a:r>
              <a:rPr spc="-5" dirty="0"/>
              <a:t>всё</a:t>
            </a:r>
            <a:r>
              <a:rPr spc="15" dirty="0"/>
              <a:t> </a:t>
            </a:r>
            <a:r>
              <a:rPr spc="-30" dirty="0"/>
              <a:t>же</a:t>
            </a:r>
            <a:r>
              <a:rPr spc="20" dirty="0"/>
              <a:t> </a:t>
            </a:r>
            <a:r>
              <a:rPr spc="-15" dirty="0"/>
              <a:t>остается</a:t>
            </a:r>
            <a:r>
              <a:rPr spc="20" dirty="0"/>
              <a:t> </a:t>
            </a:r>
            <a:r>
              <a:rPr dirty="0"/>
              <a:t>в</a:t>
            </a:r>
            <a:r>
              <a:rPr spc="25" dirty="0"/>
              <a:t> </a:t>
            </a:r>
            <a:r>
              <a:rPr spc="-10" dirty="0"/>
              <a:t>Англии,</a:t>
            </a:r>
            <a:r>
              <a:rPr spc="25" dirty="0"/>
              <a:t> </a:t>
            </a:r>
            <a:r>
              <a:rPr spc="-10" dirty="0"/>
              <a:t>чтобы</a:t>
            </a:r>
            <a:r>
              <a:rPr spc="20" dirty="0"/>
              <a:t> </a:t>
            </a:r>
            <a:r>
              <a:rPr spc="-10" dirty="0"/>
              <a:t>перенять</a:t>
            </a:r>
            <a:r>
              <a:rPr spc="25" dirty="0"/>
              <a:t> </a:t>
            </a:r>
            <a:r>
              <a:rPr spc="-10" dirty="0"/>
              <a:t>опыт</a:t>
            </a:r>
            <a:r>
              <a:rPr spc="20" dirty="0"/>
              <a:t> </a:t>
            </a:r>
            <a:r>
              <a:rPr spc="-20" dirty="0"/>
              <a:t>зарубежных</a:t>
            </a:r>
            <a:r>
              <a:rPr spc="20" dirty="0"/>
              <a:t> </a:t>
            </a:r>
            <a:r>
              <a:rPr spc="-10" dirty="0"/>
              <a:t>мастеров.</a:t>
            </a:r>
            <a:r>
              <a:rPr spc="30" dirty="0"/>
              <a:t> </a:t>
            </a:r>
            <a:r>
              <a:rPr spc="-10" dirty="0"/>
              <a:t>Например,</a:t>
            </a:r>
            <a:r>
              <a:rPr spc="25" dirty="0"/>
              <a:t> </a:t>
            </a:r>
            <a:r>
              <a:rPr spc="-5" dirty="0"/>
              <a:t>он</a:t>
            </a:r>
            <a:r>
              <a:rPr spc="25" dirty="0"/>
              <a:t> </a:t>
            </a:r>
            <a:r>
              <a:rPr spc="-35" dirty="0"/>
              <a:t>узнает,</a:t>
            </a:r>
            <a:r>
              <a:rPr spc="25" dirty="0"/>
              <a:t> </a:t>
            </a:r>
            <a:r>
              <a:rPr spc="-15" dirty="0"/>
              <a:t>что </a:t>
            </a:r>
            <a:r>
              <a:rPr spc="-10" dirty="0"/>
              <a:t> </a:t>
            </a:r>
            <a:r>
              <a:rPr spc="-15" dirty="0"/>
              <a:t>ружья</a:t>
            </a:r>
            <a:r>
              <a:rPr spc="20" dirty="0"/>
              <a:t> </a:t>
            </a:r>
            <a:r>
              <a:rPr spc="-20" dirty="0"/>
              <a:t>нельзя</a:t>
            </a:r>
            <a:r>
              <a:rPr spc="20" dirty="0"/>
              <a:t> </a:t>
            </a:r>
            <a:r>
              <a:rPr spc="-5" dirty="0"/>
              <a:t>чистить</a:t>
            </a:r>
            <a:r>
              <a:rPr spc="20" dirty="0"/>
              <a:t> </a:t>
            </a:r>
            <a:r>
              <a:rPr spc="-20" dirty="0"/>
              <a:t>кирпичом,</a:t>
            </a:r>
            <a:r>
              <a:rPr spc="25" dirty="0"/>
              <a:t> </a:t>
            </a:r>
            <a:r>
              <a:rPr spc="-35" dirty="0"/>
              <a:t>так</a:t>
            </a:r>
            <a:r>
              <a:rPr spc="20" dirty="0"/>
              <a:t> </a:t>
            </a:r>
            <a:r>
              <a:rPr spc="-45" dirty="0"/>
              <a:t>как</a:t>
            </a:r>
            <a:r>
              <a:rPr spc="20" dirty="0"/>
              <a:t> </a:t>
            </a:r>
            <a:r>
              <a:rPr spc="-10" dirty="0"/>
              <a:t>они</a:t>
            </a:r>
            <a:r>
              <a:rPr spc="25" dirty="0"/>
              <a:t> </a:t>
            </a:r>
            <a:r>
              <a:rPr spc="-20" dirty="0"/>
              <a:t>от</a:t>
            </a:r>
            <a:r>
              <a:rPr spc="20" dirty="0"/>
              <a:t> </a:t>
            </a:r>
            <a:r>
              <a:rPr spc="-20" dirty="0"/>
              <a:t>этого</a:t>
            </a:r>
            <a:r>
              <a:rPr spc="15" dirty="0"/>
              <a:t> </a:t>
            </a:r>
            <a:r>
              <a:rPr spc="-10" dirty="0"/>
              <a:t>портятся,</a:t>
            </a:r>
            <a:r>
              <a:rPr spc="25" dirty="0"/>
              <a:t> </a:t>
            </a:r>
            <a:r>
              <a:rPr spc="-10" dirty="0"/>
              <a:t>эти</a:t>
            </a:r>
            <a:r>
              <a:rPr spc="25" dirty="0"/>
              <a:t> </a:t>
            </a:r>
            <a:r>
              <a:rPr spc="-10" dirty="0"/>
              <a:t>сведения</a:t>
            </a:r>
            <a:r>
              <a:rPr spc="20" dirty="0"/>
              <a:t> </a:t>
            </a:r>
            <a:r>
              <a:rPr spc="-5" dirty="0"/>
              <a:t>он</a:t>
            </a:r>
            <a:r>
              <a:rPr spc="20" dirty="0"/>
              <a:t> </a:t>
            </a:r>
            <a:r>
              <a:rPr spc="-25" dirty="0"/>
              <a:t>хочет</a:t>
            </a:r>
            <a:r>
              <a:rPr spc="20" dirty="0"/>
              <a:t> </a:t>
            </a:r>
            <a:r>
              <a:rPr spc="-5" dirty="0"/>
              <a:t>донести</a:t>
            </a:r>
            <a:r>
              <a:rPr spc="25" dirty="0"/>
              <a:t> </a:t>
            </a:r>
            <a:r>
              <a:rPr spc="-5" dirty="0"/>
              <a:t>до</a:t>
            </a:r>
            <a:r>
              <a:rPr spc="15" dirty="0"/>
              <a:t> </a:t>
            </a:r>
            <a:r>
              <a:rPr spc="-15" dirty="0"/>
              <a:t>императора.</a:t>
            </a:r>
            <a:r>
              <a:rPr spc="25" dirty="0"/>
              <a:t> </a:t>
            </a:r>
            <a:r>
              <a:rPr spc="-20" dirty="0"/>
              <a:t>Однако</a:t>
            </a:r>
            <a:r>
              <a:rPr spc="15" dirty="0"/>
              <a:t> </a:t>
            </a:r>
            <a:r>
              <a:rPr spc="-5" dirty="0"/>
              <a:t>после</a:t>
            </a:r>
            <a:r>
              <a:rPr spc="15" dirty="0"/>
              <a:t> </a:t>
            </a:r>
            <a:r>
              <a:rPr spc="-15" dirty="0"/>
              <a:t>возвращения</a:t>
            </a:r>
            <a:r>
              <a:rPr spc="20" dirty="0"/>
              <a:t> </a:t>
            </a:r>
            <a:r>
              <a:rPr dirty="0"/>
              <a:t>в</a:t>
            </a:r>
            <a:r>
              <a:rPr spc="20" dirty="0"/>
              <a:t> </a:t>
            </a:r>
            <a:r>
              <a:rPr spc="-10" dirty="0"/>
              <a:t>Россию</a:t>
            </a:r>
            <a:r>
              <a:rPr spc="20" dirty="0"/>
              <a:t> </a:t>
            </a:r>
            <a:r>
              <a:rPr spc="-5" dirty="0"/>
              <a:t>он </a:t>
            </a:r>
            <a:r>
              <a:rPr dirty="0"/>
              <a:t> </a:t>
            </a:r>
            <a:r>
              <a:rPr spc="-20" dirty="0"/>
              <a:t>заболевает</a:t>
            </a:r>
            <a:r>
              <a:rPr spc="15" dirty="0"/>
              <a:t> </a:t>
            </a:r>
            <a:r>
              <a:rPr spc="-5" dirty="0"/>
              <a:t>и</a:t>
            </a:r>
            <a:r>
              <a:rPr spc="25" dirty="0"/>
              <a:t> </a:t>
            </a:r>
            <a:r>
              <a:rPr spc="-30" dirty="0"/>
              <a:t>умирает,</a:t>
            </a:r>
            <a:r>
              <a:rPr spc="20" dirty="0"/>
              <a:t> </a:t>
            </a:r>
            <a:r>
              <a:rPr spc="-20" dirty="0"/>
              <a:t>никому</a:t>
            </a:r>
            <a:r>
              <a:rPr spc="20" dirty="0"/>
              <a:t> </a:t>
            </a:r>
            <a:r>
              <a:rPr spc="-20" dirty="0"/>
              <a:t>нет</a:t>
            </a:r>
            <a:r>
              <a:rPr spc="15" dirty="0"/>
              <a:t> </a:t>
            </a:r>
            <a:r>
              <a:rPr spc="-5" dirty="0"/>
              <a:t>до</a:t>
            </a:r>
            <a:r>
              <a:rPr spc="15" dirty="0"/>
              <a:t> </a:t>
            </a:r>
            <a:r>
              <a:rPr spc="-20" dirty="0"/>
              <a:t>него</a:t>
            </a:r>
            <a:r>
              <a:rPr spc="10" dirty="0"/>
              <a:t> </a:t>
            </a:r>
            <a:r>
              <a:rPr spc="-10" dirty="0"/>
              <a:t>дела.</a:t>
            </a:r>
            <a:r>
              <a:rPr spc="25" dirty="0"/>
              <a:t> </a:t>
            </a:r>
            <a:r>
              <a:rPr spc="-10" dirty="0"/>
              <a:t>Последними</a:t>
            </a:r>
            <a:r>
              <a:rPr spc="20" dirty="0"/>
              <a:t> </a:t>
            </a:r>
            <a:r>
              <a:rPr spc="-20" dirty="0"/>
              <a:t>его</a:t>
            </a:r>
            <a:r>
              <a:rPr spc="15" dirty="0"/>
              <a:t> </a:t>
            </a:r>
            <a:r>
              <a:rPr spc="-5" dirty="0"/>
              <a:t>словами</a:t>
            </a:r>
            <a:r>
              <a:rPr spc="20" dirty="0"/>
              <a:t> </a:t>
            </a:r>
            <a:r>
              <a:rPr spc="-20" dirty="0"/>
              <a:t>оказывается</a:t>
            </a:r>
            <a:r>
              <a:rPr spc="20" dirty="0"/>
              <a:t> </a:t>
            </a:r>
            <a:r>
              <a:rPr spc="-10" dirty="0"/>
              <a:t>просьба</a:t>
            </a:r>
            <a:r>
              <a:rPr spc="10" dirty="0"/>
              <a:t> </a:t>
            </a:r>
            <a:r>
              <a:rPr dirty="0"/>
              <a:t>сообщить</a:t>
            </a:r>
            <a:r>
              <a:rPr spc="20" dirty="0"/>
              <a:t> </a:t>
            </a:r>
            <a:r>
              <a:rPr spc="-25" dirty="0"/>
              <a:t>императору,</a:t>
            </a:r>
            <a:r>
              <a:rPr spc="20" dirty="0"/>
              <a:t> </a:t>
            </a:r>
            <a:r>
              <a:rPr spc="-15" dirty="0"/>
              <a:t>что</a:t>
            </a:r>
            <a:r>
              <a:rPr spc="15" dirty="0"/>
              <a:t> </a:t>
            </a:r>
            <a:r>
              <a:rPr dirty="0"/>
              <a:t>в</a:t>
            </a:r>
            <a:r>
              <a:rPr spc="15" dirty="0"/>
              <a:t> </a:t>
            </a:r>
            <a:r>
              <a:rPr spc="-10" dirty="0"/>
              <a:t>Англии</a:t>
            </a:r>
            <a:r>
              <a:rPr spc="25" dirty="0"/>
              <a:t> </a:t>
            </a:r>
            <a:r>
              <a:rPr spc="-15" dirty="0"/>
              <a:t>ружья</a:t>
            </a:r>
            <a:r>
              <a:rPr spc="20" dirty="0"/>
              <a:t> </a:t>
            </a:r>
            <a:r>
              <a:rPr spc="-5" dirty="0"/>
              <a:t>не</a:t>
            </a:r>
            <a:r>
              <a:rPr spc="10" dirty="0"/>
              <a:t> </a:t>
            </a:r>
            <a:r>
              <a:rPr spc="-5" dirty="0"/>
              <a:t>чистят </a:t>
            </a:r>
            <a:r>
              <a:rPr dirty="0"/>
              <a:t> </a:t>
            </a:r>
            <a:r>
              <a:rPr spc="-20" dirty="0"/>
              <a:t>кирпичом.</a:t>
            </a:r>
            <a:r>
              <a:rPr spc="25" dirty="0"/>
              <a:t> </a:t>
            </a:r>
            <a:r>
              <a:rPr b="1" spc="-15" dirty="0">
                <a:solidFill>
                  <a:srgbClr val="C00000"/>
                </a:solidFill>
                <a:latin typeface="Arial"/>
                <a:cs typeface="Arial"/>
              </a:rPr>
              <a:t>Герой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до</a:t>
            </a:r>
            <a:r>
              <a:rPr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последней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минуты</a:t>
            </a:r>
            <a:r>
              <a:rPr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переживает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за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5" dirty="0">
                <a:solidFill>
                  <a:srgbClr val="C00000"/>
                </a:solidFill>
                <a:latin typeface="Arial"/>
                <a:cs typeface="Arial"/>
              </a:rPr>
              <a:t>судьбу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5" dirty="0">
                <a:solidFill>
                  <a:srgbClr val="C00000"/>
                </a:solidFill>
                <a:latin typeface="Arial"/>
                <a:cs typeface="Arial"/>
              </a:rPr>
              <a:t>России,</a:t>
            </a:r>
            <a:r>
              <a:rPr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читатель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20" dirty="0">
                <a:solidFill>
                  <a:srgbClr val="C00000"/>
                </a:solidFill>
                <a:latin typeface="Arial"/>
                <a:cs typeface="Arial"/>
              </a:rPr>
              <a:t>понимает,</a:t>
            </a:r>
            <a:r>
              <a:rPr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что</a:t>
            </a:r>
            <a:r>
              <a:rPr b="1" spc="1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C00000"/>
                </a:solidFill>
                <a:latin typeface="Arial"/>
                <a:cs typeface="Arial"/>
              </a:rPr>
              <a:t>Левша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по-настоящему</a:t>
            </a: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любит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C00000"/>
                </a:solidFill>
                <a:latin typeface="Arial"/>
                <a:cs typeface="Arial"/>
              </a:rPr>
              <a:t>свою</a:t>
            </a:r>
            <a:r>
              <a:rPr b="1" spc="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20" dirty="0">
                <a:solidFill>
                  <a:srgbClr val="C00000"/>
                </a:solidFill>
                <a:latin typeface="Arial"/>
                <a:cs typeface="Arial"/>
              </a:rPr>
              <a:t>страну.</a:t>
            </a:r>
            <a:r>
              <a:rPr b="1" spc="1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B050"/>
                </a:solidFill>
                <a:latin typeface="Arial"/>
                <a:cs typeface="Arial"/>
              </a:rPr>
              <a:t>Этим 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spc="15" dirty="0">
                <a:solidFill>
                  <a:srgbClr val="00B050"/>
                </a:solidFill>
                <a:latin typeface="Arial"/>
                <a:cs typeface="Arial"/>
              </a:rPr>
              <a:t>сказом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00B050"/>
                </a:solidFill>
                <a:latin typeface="Arial"/>
                <a:cs typeface="Arial"/>
              </a:rPr>
              <a:t>автор</a:t>
            </a:r>
            <a:r>
              <a:rPr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доносит до</a:t>
            </a:r>
            <a:r>
              <a:rPr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нас</a:t>
            </a:r>
            <a:r>
              <a:rPr b="1" spc="-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spc="-10" dirty="0">
                <a:solidFill>
                  <a:srgbClr val="00B050"/>
                </a:solidFill>
                <a:latin typeface="Arial"/>
                <a:cs typeface="Arial"/>
              </a:rPr>
              <a:t>следующую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b="1" spc="-20" dirty="0">
                <a:solidFill>
                  <a:srgbClr val="00B050"/>
                </a:solidFill>
                <a:latin typeface="Arial"/>
                <a:cs typeface="Arial"/>
              </a:rPr>
              <a:t>мысль:</a:t>
            </a:r>
            <a:r>
              <a:rPr b="1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pc="-45" dirty="0">
                <a:solidFill>
                  <a:srgbClr val="C00000"/>
                </a:solidFill>
                <a:latin typeface="Verdana"/>
                <a:cs typeface="Verdana"/>
              </a:rPr>
              <a:t>для</a:t>
            </a:r>
            <a:r>
              <a:rPr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pc="-50" dirty="0">
                <a:solidFill>
                  <a:srgbClr val="C00000"/>
                </a:solidFill>
                <a:latin typeface="Verdana"/>
                <a:cs typeface="Verdana"/>
              </a:rPr>
              <a:t>изобретателя</a:t>
            </a:r>
            <a:r>
              <a:rPr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pc="-7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pc="-70" dirty="0">
                <a:solidFill>
                  <a:srgbClr val="C00000"/>
                </a:solidFill>
                <a:latin typeface="Verdana"/>
                <a:cs typeface="Verdana"/>
              </a:rPr>
              <a:t>умельца</a:t>
            </a:r>
            <a:r>
              <a:rPr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pc="-65" dirty="0">
                <a:solidFill>
                  <a:srgbClr val="C00000"/>
                </a:solidFill>
                <a:latin typeface="Verdana"/>
                <a:cs typeface="Verdana"/>
              </a:rPr>
              <a:t>любить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815114" y="4931155"/>
            <a:ext cx="47402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Родину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00" dirty="0">
                <a:solidFill>
                  <a:srgbClr val="C00000"/>
                </a:solidFill>
                <a:latin typeface="Verdana"/>
                <a:cs typeface="Verdana"/>
              </a:rPr>
              <a:t>–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значит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трудиться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на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её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благо,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используя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свои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таланты.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8077" y="5216652"/>
            <a:ext cx="480695" cy="6597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just">
              <a:lnSpc>
                <a:spcPct val="98600"/>
              </a:lnSpc>
              <a:spcBef>
                <a:spcPts val="120"/>
              </a:spcBef>
            </a:pPr>
            <a:r>
              <a:rPr sz="1400" b="1" dirty="0">
                <a:latin typeface="Arial"/>
                <a:cs typeface="Arial"/>
              </a:rPr>
              <a:t>Закл </a:t>
            </a:r>
            <a:r>
              <a:rPr sz="1400" b="1" spc="-380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ю</a:t>
            </a:r>
            <a:r>
              <a:rPr sz="1400" b="1" spc="-5" dirty="0">
                <a:latin typeface="Arial"/>
                <a:cs typeface="Arial"/>
              </a:rPr>
              <a:t>че</a:t>
            </a:r>
            <a:r>
              <a:rPr sz="1400" b="1" dirty="0">
                <a:latin typeface="Arial"/>
                <a:cs typeface="Arial"/>
              </a:rPr>
              <a:t>н  ие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15114" y="5217667"/>
            <a:ext cx="6561455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13995">
              <a:lnSpc>
                <a:spcPts val="1390"/>
              </a:lnSpc>
              <a:spcBef>
                <a:spcPts val="185"/>
              </a:spcBef>
            </a:pPr>
            <a:r>
              <a:rPr sz="1200" b="1" spc="-5" dirty="0">
                <a:solidFill>
                  <a:srgbClr val="00B050"/>
                </a:solidFill>
                <a:latin typeface="Arial"/>
                <a:cs typeface="Arial"/>
              </a:rPr>
              <a:t>Итак,</a:t>
            </a:r>
            <a:r>
              <a:rPr sz="1200" b="1" spc="5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люди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по-разному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могут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проявлять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любовь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75" dirty="0">
                <a:latin typeface="Microsoft Sans Serif"/>
                <a:cs typeface="Microsoft Sans Serif"/>
              </a:rPr>
              <a:t>к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Отечеству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зависимости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от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склада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их </a:t>
            </a:r>
            <a:r>
              <a:rPr sz="1200" spc="-305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характера</a:t>
            </a:r>
            <a:r>
              <a:rPr sz="1200" spc="10" dirty="0">
                <a:latin typeface="Microsoft Sans Serif"/>
                <a:cs typeface="Microsoft Sans Serif"/>
              </a:rPr>
              <a:t> </a:t>
            </a:r>
            <a:r>
              <a:rPr sz="1200" spc="-5" dirty="0">
                <a:latin typeface="Microsoft Sans Serif"/>
                <a:cs typeface="Microsoft Sans Serif"/>
              </a:rPr>
              <a:t>и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от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времени,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в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которое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20" dirty="0">
                <a:latin typeface="Microsoft Sans Serif"/>
                <a:cs typeface="Microsoft Sans Serif"/>
              </a:rPr>
              <a:t>им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довелось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5" dirty="0">
                <a:latin typeface="Microsoft Sans Serif"/>
                <a:cs typeface="Microsoft Sans Serif"/>
              </a:rPr>
              <a:t>жить.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Однако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любом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случае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настоящая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15114" y="5574283"/>
            <a:ext cx="54705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л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юб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ь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к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5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40" dirty="0">
                <a:solidFill>
                  <a:srgbClr val="C00000"/>
                </a:solidFill>
                <a:latin typeface="Verdana"/>
                <a:cs typeface="Verdana"/>
              </a:rPr>
              <a:t>тч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з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5" dirty="0">
                <a:solidFill>
                  <a:srgbClr val="C00000"/>
                </a:solidFill>
                <a:latin typeface="Verdana"/>
                <a:cs typeface="Verdana"/>
              </a:rPr>
              <a:t>б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ск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р</a:t>
            </a:r>
            <a:r>
              <a:rPr sz="1200" spc="-95" dirty="0">
                <a:solidFill>
                  <a:srgbClr val="C00000"/>
                </a:solidFill>
                <a:latin typeface="Verdana"/>
                <a:cs typeface="Verdana"/>
              </a:rPr>
              <a:t>ы</a:t>
            </a:r>
            <a:r>
              <a:rPr sz="1200" spc="-45" dirty="0">
                <a:solidFill>
                  <a:srgbClr val="C00000"/>
                </a:solidFill>
                <a:latin typeface="Verdana"/>
                <a:cs typeface="Verdana"/>
              </a:rPr>
              <a:t>ст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п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р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45" dirty="0">
                <a:solidFill>
                  <a:srgbClr val="C00000"/>
                </a:solidFill>
                <a:latin typeface="Verdana"/>
                <a:cs typeface="Verdana"/>
              </a:rPr>
              <a:t>я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л</a:t>
            </a:r>
            <a:r>
              <a:rPr sz="1200" spc="-45" dirty="0">
                <a:solidFill>
                  <a:srgbClr val="C00000"/>
                </a:solidFill>
                <a:latin typeface="Verdana"/>
                <a:cs typeface="Verdana"/>
              </a:rPr>
              <a:t>я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30" dirty="0">
                <a:solidFill>
                  <a:srgbClr val="C00000"/>
                </a:solidFill>
                <a:latin typeface="Verdana"/>
                <a:cs typeface="Verdana"/>
              </a:rPr>
              <a:t>тся</a:t>
            </a:r>
            <a:r>
              <a:rPr sz="1200" spc="-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25" dirty="0">
                <a:solidFill>
                  <a:srgbClr val="C00000"/>
                </a:solidFill>
                <a:latin typeface="Verdana"/>
                <a:cs typeface="Verdana"/>
              </a:rPr>
              <a:t>д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65" dirty="0">
                <a:solidFill>
                  <a:srgbClr val="C00000"/>
                </a:solidFill>
                <a:latin typeface="Verdana"/>
                <a:cs typeface="Verdana"/>
              </a:rPr>
              <a:t>л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,</a:t>
            </a:r>
            <a:r>
              <a:rPr sz="1200" spc="-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0" dirty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1200" spc="-45" dirty="0">
                <a:solidFill>
                  <a:srgbClr val="C00000"/>
                </a:solidFill>
                <a:latin typeface="Verdana"/>
                <a:cs typeface="Verdana"/>
              </a:rPr>
              <a:t>с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л</a:t>
            </a:r>
            <a:r>
              <a:rPr sz="1200" spc="-70" dirty="0">
                <a:solidFill>
                  <a:srgbClr val="C00000"/>
                </a:solidFill>
                <a:latin typeface="Verdana"/>
                <a:cs typeface="Verdana"/>
              </a:rPr>
              <a:t>о</a:t>
            </a:r>
            <a:r>
              <a:rPr sz="1200" spc="-55" dirty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sz="1200" spc="-60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1200" spc="-114" dirty="0">
                <a:solidFill>
                  <a:srgbClr val="C00000"/>
                </a:solidFill>
                <a:latin typeface="Verdana"/>
                <a:cs typeface="Verdana"/>
              </a:rPr>
              <a:t>х</a:t>
            </a:r>
            <a:r>
              <a:rPr sz="1200" spc="-105" dirty="0">
                <a:solidFill>
                  <a:srgbClr val="C00000"/>
                </a:solidFill>
                <a:latin typeface="Verdana"/>
                <a:cs typeface="Verdana"/>
              </a:rPr>
              <a:t>.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96685" y="6150266"/>
            <a:ext cx="1036319" cy="369570"/>
          </a:xfrm>
          <a:prstGeom prst="rect">
            <a:avLst/>
          </a:prstGeom>
          <a:solidFill>
            <a:srgbClr val="FFE0EC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800" dirty="0">
                <a:latin typeface="Calibri"/>
                <a:cs typeface="Calibri"/>
              </a:rPr>
              <a:t>465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слов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198969" y="816355"/>
            <a:ext cx="5137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47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слов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1187215" y="1841751"/>
            <a:ext cx="695960" cy="296545"/>
            <a:chOff x="11187215" y="1841751"/>
            <a:chExt cx="695960" cy="296545"/>
          </a:xfrm>
        </p:grpSpPr>
        <p:sp>
          <p:nvSpPr>
            <p:cNvPr id="36" name="object 36"/>
            <p:cNvSpPr/>
            <p:nvPr/>
          </p:nvSpPr>
          <p:spPr>
            <a:xfrm>
              <a:off x="11196740" y="1851276"/>
              <a:ext cx="676910" cy="277495"/>
            </a:xfrm>
            <a:custGeom>
              <a:avLst/>
              <a:gdLst/>
              <a:ahLst/>
              <a:cxnLst/>
              <a:rect l="l" t="t" r="r" b="b"/>
              <a:pathLst>
                <a:path w="676909" h="277494">
                  <a:moveTo>
                    <a:pt x="676788" y="0"/>
                  </a:moveTo>
                  <a:lnTo>
                    <a:pt x="0" y="0"/>
                  </a:lnTo>
                  <a:lnTo>
                    <a:pt x="0" y="276999"/>
                  </a:lnTo>
                  <a:lnTo>
                    <a:pt x="676788" y="276999"/>
                  </a:lnTo>
                  <a:lnTo>
                    <a:pt x="676788" y="0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1196740" y="1851276"/>
              <a:ext cx="676910" cy="277495"/>
            </a:xfrm>
            <a:custGeom>
              <a:avLst/>
              <a:gdLst/>
              <a:ahLst/>
              <a:cxnLst/>
              <a:rect l="l" t="t" r="r" b="b"/>
              <a:pathLst>
                <a:path w="676909" h="277494">
                  <a:moveTo>
                    <a:pt x="0" y="0"/>
                  </a:moveTo>
                  <a:lnTo>
                    <a:pt x="676788" y="0"/>
                  </a:lnTo>
                  <a:lnTo>
                    <a:pt x="676788" y="276999"/>
                  </a:lnTo>
                  <a:lnTo>
                    <a:pt x="0" y="276999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11275480" y="1870964"/>
            <a:ext cx="5137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87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слов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1110703" y="2837549"/>
            <a:ext cx="769620" cy="296545"/>
            <a:chOff x="11110703" y="2837549"/>
            <a:chExt cx="769620" cy="296545"/>
          </a:xfrm>
        </p:grpSpPr>
        <p:sp>
          <p:nvSpPr>
            <p:cNvPr id="40" name="object 40"/>
            <p:cNvSpPr/>
            <p:nvPr/>
          </p:nvSpPr>
          <p:spPr>
            <a:xfrm>
              <a:off x="11120228" y="2847074"/>
              <a:ext cx="750570" cy="277495"/>
            </a:xfrm>
            <a:custGeom>
              <a:avLst/>
              <a:gdLst/>
              <a:ahLst/>
              <a:cxnLst/>
              <a:rect l="l" t="t" r="r" b="b"/>
              <a:pathLst>
                <a:path w="750570" h="277494">
                  <a:moveTo>
                    <a:pt x="750525" y="0"/>
                  </a:moveTo>
                  <a:lnTo>
                    <a:pt x="0" y="0"/>
                  </a:lnTo>
                  <a:lnTo>
                    <a:pt x="0" y="276999"/>
                  </a:lnTo>
                  <a:lnTo>
                    <a:pt x="750525" y="276999"/>
                  </a:lnTo>
                  <a:lnTo>
                    <a:pt x="750525" y="0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120228" y="2847074"/>
              <a:ext cx="750570" cy="277495"/>
            </a:xfrm>
            <a:custGeom>
              <a:avLst/>
              <a:gdLst/>
              <a:ahLst/>
              <a:cxnLst/>
              <a:rect l="l" t="t" r="r" b="b"/>
              <a:pathLst>
                <a:path w="750570" h="277494">
                  <a:moveTo>
                    <a:pt x="0" y="0"/>
                  </a:moveTo>
                  <a:lnTo>
                    <a:pt x="750526" y="0"/>
                  </a:lnTo>
                  <a:lnTo>
                    <a:pt x="750526" y="276999"/>
                  </a:lnTo>
                  <a:lnTo>
                    <a:pt x="0" y="276999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11198969" y="2867659"/>
            <a:ext cx="5861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82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слова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5708806" y="4939380"/>
            <a:ext cx="774700" cy="296545"/>
            <a:chOff x="5708806" y="4939380"/>
            <a:chExt cx="774700" cy="296545"/>
          </a:xfrm>
        </p:grpSpPr>
        <p:sp>
          <p:nvSpPr>
            <p:cNvPr id="44" name="object 44"/>
            <p:cNvSpPr/>
            <p:nvPr/>
          </p:nvSpPr>
          <p:spPr>
            <a:xfrm>
              <a:off x="5718331" y="4948905"/>
              <a:ext cx="755650" cy="277495"/>
            </a:xfrm>
            <a:custGeom>
              <a:avLst/>
              <a:gdLst/>
              <a:ahLst/>
              <a:cxnLst/>
              <a:rect l="l" t="t" r="r" b="b"/>
              <a:pathLst>
                <a:path w="755650" h="277495">
                  <a:moveTo>
                    <a:pt x="755335" y="0"/>
                  </a:moveTo>
                  <a:lnTo>
                    <a:pt x="0" y="0"/>
                  </a:lnTo>
                  <a:lnTo>
                    <a:pt x="0" y="276999"/>
                  </a:lnTo>
                  <a:lnTo>
                    <a:pt x="755335" y="276999"/>
                  </a:lnTo>
                  <a:lnTo>
                    <a:pt x="755335" y="0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718331" y="4948905"/>
              <a:ext cx="755650" cy="277495"/>
            </a:xfrm>
            <a:custGeom>
              <a:avLst/>
              <a:gdLst/>
              <a:ahLst/>
              <a:cxnLst/>
              <a:rect l="l" t="t" r="r" b="b"/>
              <a:pathLst>
                <a:path w="755650" h="277495">
                  <a:moveTo>
                    <a:pt x="0" y="0"/>
                  </a:moveTo>
                  <a:lnTo>
                    <a:pt x="755335" y="0"/>
                  </a:lnTo>
                  <a:lnTo>
                    <a:pt x="755335" y="276999"/>
                  </a:lnTo>
                  <a:lnTo>
                    <a:pt x="0" y="276999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5797071" y="4967732"/>
            <a:ext cx="5911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208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слов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6380304" y="5630683"/>
            <a:ext cx="695960" cy="296545"/>
            <a:chOff x="6380304" y="5630683"/>
            <a:chExt cx="695960" cy="296545"/>
          </a:xfrm>
        </p:grpSpPr>
        <p:sp>
          <p:nvSpPr>
            <p:cNvPr id="48" name="object 48"/>
            <p:cNvSpPr/>
            <p:nvPr/>
          </p:nvSpPr>
          <p:spPr>
            <a:xfrm>
              <a:off x="6389829" y="5640208"/>
              <a:ext cx="676910" cy="277495"/>
            </a:xfrm>
            <a:custGeom>
              <a:avLst/>
              <a:gdLst/>
              <a:ahLst/>
              <a:cxnLst/>
              <a:rect l="l" t="t" r="r" b="b"/>
              <a:pathLst>
                <a:path w="676909" h="277495">
                  <a:moveTo>
                    <a:pt x="676788" y="0"/>
                  </a:moveTo>
                  <a:lnTo>
                    <a:pt x="0" y="0"/>
                  </a:lnTo>
                  <a:lnTo>
                    <a:pt x="0" y="276998"/>
                  </a:lnTo>
                  <a:lnTo>
                    <a:pt x="676788" y="276998"/>
                  </a:lnTo>
                  <a:lnTo>
                    <a:pt x="676788" y="0"/>
                  </a:lnTo>
                  <a:close/>
                </a:path>
              </a:pathLst>
            </a:custGeom>
            <a:solidFill>
              <a:srgbClr val="FFF2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6389829" y="5640208"/>
              <a:ext cx="676910" cy="277495"/>
            </a:xfrm>
            <a:custGeom>
              <a:avLst/>
              <a:gdLst/>
              <a:ahLst/>
              <a:cxnLst/>
              <a:rect l="l" t="t" r="r" b="b"/>
              <a:pathLst>
                <a:path w="676909" h="277495">
                  <a:moveTo>
                    <a:pt x="0" y="0"/>
                  </a:moveTo>
                  <a:lnTo>
                    <a:pt x="676788" y="0"/>
                  </a:lnTo>
                  <a:lnTo>
                    <a:pt x="676788" y="276999"/>
                  </a:lnTo>
                  <a:lnTo>
                    <a:pt x="0" y="276999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6468569" y="5659628"/>
            <a:ext cx="5137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40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слов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1920" y="492251"/>
            <a:ext cx="45288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40" dirty="0"/>
              <a:t>Критерии</a:t>
            </a:r>
            <a:r>
              <a:rPr sz="3200" spc="-90" dirty="0"/>
              <a:t> </a:t>
            </a:r>
            <a:r>
              <a:rPr sz="3200" dirty="0"/>
              <a:t>оценивания</a:t>
            </a:r>
            <a:endParaRPr sz="3200"/>
          </a:p>
        </p:txBody>
      </p:sp>
      <p:sp>
        <p:nvSpPr>
          <p:cNvPr id="7" name="object 7"/>
          <p:cNvSpPr txBox="1"/>
          <p:nvPr/>
        </p:nvSpPr>
        <p:spPr>
          <a:xfrm>
            <a:off x="3761871" y="1795777"/>
            <a:ext cx="2030095" cy="708025"/>
          </a:xfrm>
          <a:prstGeom prst="rect">
            <a:avLst/>
          </a:prstGeom>
          <a:solidFill>
            <a:srgbClr val="FBE5D6"/>
          </a:solidFill>
        </p:spPr>
        <p:txBody>
          <a:bodyPr vert="horz" wrap="square" lIns="0" tIns="19685" rIns="0" bIns="0" rtlCol="0">
            <a:spAutoFit/>
          </a:bodyPr>
          <a:lstStyle/>
          <a:p>
            <a:pPr marL="717550" marR="163195" indent="-617220">
              <a:lnSpc>
                <a:spcPct val="100000"/>
              </a:lnSpc>
              <a:spcBef>
                <a:spcPts val="155"/>
              </a:spcBef>
            </a:pPr>
            <a:r>
              <a:rPr sz="2000" b="1" spc="5" dirty="0">
                <a:solidFill>
                  <a:srgbClr val="C00000"/>
                </a:solidFill>
                <a:latin typeface="Arial"/>
                <a:cs typeface="Arial"/>
              </a:rPr>
              <a:t>С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оо</a:t>
            </a:r>
            <a:r>
              <a:rPr sz="2000" b="1" spc="-10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2000" b="1" spc="-15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е</a:t>
            </a:r>
            <a:r>
              <a:rPr sz="2000" b="1" spc="10" dirty="0">
                <a:solidFill>
                  <a:srgbClr val="C00000"/>
                </a:solidFill>
                <a:latin typeface="Arial"/>
                <a:cs typeface="Arial"/>
              </a:rPr>
              <a:t>тс</a:t>
            </a:r>
            <a:r>
              <a:rPr sz="2000" b="1" spc="-10" dirty="0">
                <a:solidFill>
                  <a:srgbClr val="C00000"/>
                </a:solidFill>
                <a:latin typeface="Arial"/>
                <a:cs typeface="Arial"/>
              </a:rPr>
              <a:t>т</a:t>
            </a:r>
            <a:r>
              <a:rPr sz="2000" b="1" spc="-15" dirty="0"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z="2000" b="1" spc="-10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е  </a:t>
            </a:r>
            <a:r>
              <a:rPr sz="2000" b="1" spc="-5" dirty="0">
                <a:solidFill>
                  <a:srgbClr val="C00000"/>
                </a:solidFill>
                <a:latin typeface="Arial"/>
                <a:cs typeface="Arial"/>
              </a:rPr>
              <a:t>теме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92490" y="1796620"/>
            <a:ext cx="2052320" cy="708025"/>
          </a:xfrm>
          <a:prstGeom prst="rect">
            <a:avLst/>
          </a:prstGeom>
          <a:solidFill>
            <a:srgbClr val="FBE5D6"/>
          </a:solidFill>
        </p:spPr>
        <p:txBody>
          <a:bodyPr vert="horz" wrap="square" lIns="0" tIns="19050" rIns="0" bIns="0" rtlCol="0">
            <a:spAutoFit/>
          </a:bodyPr>
          <a:lstStyle/>
          <a:p>
            <a:pPr marL="90805" marR="173355">
              <a:lnSpc>
                <a:spcPct val="100000"/>
              </a:lnSpc>
              <a:spcBef>
                <a:spcPts val="150"/>
              </a:spcBef>
            </a:pPr>
            <a:r>
              <a:rPr sz="2000" b="1" spc="30" dirty="0">
                <a:solidFill>
                  <a:srgbClr val="C00000"/>
                </a:solidFill>
                <a:latin typeface="Arial"/>
                <a:cs typeface="Arial"/>
              </a:rPr>
              <a:t>Л</a:t>
            </a:r>
            <a:r>
              <a:rPr sz="2000" b="1" spc="-10" dirty="0">
                <a:solidFill>
                  <a:srgbClr val="C00000"/>
                </a:solidFill>
                <a:latin typeface="Arial"/>
                <a:cs typeface="Arial"/>
              </a:rPr>
              <a:t>и</a:t>
            </a:r>
            <a:r>
              <a:rPr sz="2000" b="1" spc="10" dirty="0">
                <a:solidFill>
                  <a:srgbClr val="C00000"/>
                </a:solidFill>
                <a:latin typeface="Arial"/>
                <a:cs typeface="Arial"/>
              </a:rPr>
              <a:t>те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ра</a:t>
            </a:r>
            <a:r>
              <a:rPr sz="2000" b="1" spc="10" dirty="0">
                <a:solidFill>
                  <a:srgbClr val="C00000"/>
                </a:solidFill>
                <a:latin typeface="Arial"/>
                <a:cs typeface="Arial"/>
              </a:rPr>
              <a:t>ту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р</a:t>
            </a:r>
            <a:r>
              <a:rPr sz="2000" b="1" spc="10" dirty="0">
                <a:solidFill>
                  <a:srgbClr val="C00000"/>
                </a:solidFill>
                <a:latin typeface="Arial"/>
                <a:cs typeface="Arial"/>
              </a:rPr>
              <a:t>н</a:t>
            </a:r>
            <a:r>
              <a:rPr sz="2000" b="1" dirty="0">
                <a:solidFill>
                  <a:srgbClr val="C00000"/>
                </a:solidFill>
                <a:latin typeface="Arial"/>
                <a:cs typeface="Arial"/>
              </a:rPr>
              <a:t>а</a:t>
            </a:r>
            <a:r>
              <a:rPr sz="2000" b="1" spc="35" dirty="0">
                <a:solidFill>
                  <a:srgbClr val="C00000"/>
                </a:solidFill>
                <a:latin typeface="Arial"/>
                <a:cs typeface="Arial"/>
              </a:rPr>
              <a:t>я  </a:t>
            </a:r>
            <a:r>
              <a:rPr sz="2000" b="1" spc="5" dirty="0">
                <a:solidFill>
                  <a:srgbClr val="C00000"/>
                </a:solidFill>
                <a:latin typeface="Arial"/>
                <a:cs typeface="Arial"/>
              </a:rPr>
              <a:t>аргументация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84160" y="3315586"/>
            <a:ext cx="1784985" cy="400685"/>
          </a:xfrm>
          <a:prstGeom prst="rect">
            <a:avLst/>
          </a:prstGeom>
          <a:solidFill>
            <a:srgbClr val="DEEBF7"/>
          </a:solidFill>
        </p:spPr>
        <p:txBody>
          <a:bodyPr vert="horz" wrap="square" lIns="0" tIns="2095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65"/>
              </a:spcBef>
            </a:pPr>
            <a:r>
              <a:rPr sz="2000" b="1" spc="25" dirty="0">
                <a:solidFill>
                  <a:srgbClr val="1C5C5F"/>
                </a:solidFill>
                <a:latin typeface="Arial"/>
                <a:cs typeface="Arial"/>
              </a:rPr>
              <a:t>Композиция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95695" y="3330562"/>
            <a:ext cx="2049145" cy="400685"/>
          </a:xfrm>
          <a:prstGeom prst="rect">
            <a:avLst/>
          </a:prstGeom>
          <a:solidFill>
            <a:srgbClr val="DEEBF7"/>
          </a:solidFill>
        </p:spPr>
        <p:txBody>
          <a:bodyPr vert="horz" wrap="square" lIns="0" tIns="2095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165"/>
              </a:spcBef>
            </a:pPr>
            <a:r>
              <a:rPr sz="2000" b="1" spc="20" dirty="0">
                <a:solidFill>
                  <a:srgbClr val="1C5C5F"/>
                </a:solidFill>
                <a:latin typeface="Arial"/>
                <a:cs typeface="Arial"/>
              </a:rPr>
              <a:t>Качество</a:t>
            </a:r>
            <a:r>
              <a:rPr sz="2000" b="1" spc="-50" dirty="0">
                <a:solidFill>
                  <a:srgbClr val="1C5C5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1C5C5F"/>
                </a:solidFill>
                <a:latin typeface="Arial"/>
                <a:cs typeface="Arial"/>
              </a:rPr>
              <a:t>речи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21579" y="3315586"/>
            <a:ext cx="1838960" cy="400685"/>
          </a:xfrm>
          <a:prstGeom prst="rect">
            <a:avLst/>
          </a:prstGeom>
          <a:solidFill>
            <a:srgbClr val="DEEBF7"/>
          </a:solidFill>
        </p:spPr>
        <p:txBody>
          <a:bodyPr vert="horz" wrap="square" lIns="0" tIns="209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65"/>
              </a:spcBef>
            </a:pPr>
            <a:r>
              <a:rPr sz="2000" b="1" spc="-5" dirty="0">
                <a:solidFill>
                  <a:srgbClr val="1C5C5F"/>
                </a:solidFill>
                <a:latin typeface="Arial"/>
                <a:cs typeface="Arial"/>
              </a:rPr>
              <a:t>Грамотность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5123" y="1941067"/>
            <a:ext cx="1838325" cy="3746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algn="ctr">
              <a:lnSpc>
                <a:spcPts val="1785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Обязательно!</a:t>
            </a:r>
            <a:endParaRPr sz="1800">
              <a:latin typeface="Arial"/>
              <a:cs typeface="Arial"/>
            </a:endParaRPr>
          </a:p>
          <a:p>
            <a:pPr marL="12700" algn="ctr">
              <a:lnSpc>
                <a:spcPts val="9225"/>
              </a:lnSpc>
            </a:pPr>
            <a:r>
              <a:rPr sz="8000" dirty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endParaRPr sz="8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65"/>
              </a:spcBef>
            </a:pPr>
            <a:r>
              <a:rPr sz="1800" b="1" spc="-5" dirty="0">
                <a:solidFill>
                  <a:srgbClr val="1C5C5F"/>
                </a:solidFill>
                <a:latin typeface="Arial"/>
                <a:cs typeface="Arial"/>
              </a:rPr>
              <a:t>Один</a:t>
            </a:r>
            <a:r>
              <a:rPr sz="1800" b="1" spc="-35" dirty="0">
                <a:solidFill>
                  <a:srgbClr val="1C5C5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C5C5F"/>
                </a:solidFill>
                <a:latin typeface="Arial"/>
                <a:cs typeface="Arial"/>
              </a:rPr>
              <a:t>на</a:t>
            </a:r>
            <a:r>
              <a:rPr sz="1800" b="1" spc="-35" dirty="0">
                <a:solidFill>
                  <a:srgbClr val="1C5C5F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C5C5F"/>
                </a:solidFill>
                <a:latin typeface="Arial"/>
                <a:cs typeface="Arial"/>
              </a:rPr>
              <a:t>выбор:</a:t>
            </a:r>
            <a:endParaRPr sz="1800">
              <a:latin typeface="Arial"/>
              <a:cs typeface="Arial"/>
            </a:endParaRPr>
          </a:p>
          <a:p>
            <a:pPr marR="85090" algn="ctr">
              <a:lnSpc>
                <a:spcPct val="100000"/>
              </a:lnSpc>
              <a:spcBef>
                <a:spcPts val="835"/>
              </a:spcBef>
            </a:pPr>
            <a:r>
              <a:rPr sz="8000" dirty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endParaRPr sz="8000">
              <a:latin typeface="Calibri"/>
              <a:cs typeface="Calibri"/>
            </a:endParaRPr>
          </a:p>
          <a:p>
            <a:pPr marL="454025">
              <a:lnSpc>
                <a:spcPct val="100000"/>
              </a:lnSpc>
              <a:spcBef>
                <a:spcPts val="2925"/>
              </a:spcBef>
            </a:pPr>
            <a:r>
              <a:rPr sz="2000" b="1" spc="10" dirty="0">
                <a:solidFill>
                  <a:srgbClr val="00B050"/>
                </a:solidFill>
                <a:latin typeface="Arial"/>
                <a:cs typeface="Arial"/>
              </a:rPr>
              <a:t>Зачёт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57160" y="1408471"/>
            <a:ext cx="2425700" cy="1323975"/>
          </a:xfrm>
          <a:prstGeom prst="rect">
            <a:avLst/>
          </a:prstGeom>
          <a:solidFill>
            <a:srgbClr val="FFF2CC"/>
          </a:solidFill>
        </p:spPr>
        <p:txBody>
          <a:bodyPr vert="horz" wrap="square" lIns="0" tIns="34290" rIns="0" bIns="0" rtlCol="0">
            <a:spAutoFit/>
          </a:bodyPr>
          <a:lstStyle/>
          <a:p>
            <a:pPr marR="48895" algn="ctr">
              <a:lnSpc>
                <a:spcPts val="1910"/>
              </a:lnSpc>
              <a:spcBef>
                <a:spcPts val="270"/>
              </a:spcBef>
            </a:pPr>
            <a:r>
              <a:rPr sz="1600" b="1" spc="-15" dirty="0">
                <a:solidFill>
                  <a:srgbClr val="C00000"/>
                </a:solidFill>
                <a:latin typeface="Arial"/>
                <a:cs typeface="Arial"/>
              </a:rPr>
              <a:t>Минимум</a:t>
            </a:r>
            <a:endParaRPr sz="1600">
              <a:latin typeface="Arial"/>
              <a:cs typeface="Arial"/>
            </a:endParaRPr>
          </a:p>
          <a:p>
            <a:pPr marL="635" algn="ctr">
              <a:lnSpc>
                <a:spcPts val="1895"/>
              </a:lnSpc>
            </a:pPr>
            <a:r>
              <a:rPr sz="1600" b="1" spc="-5" dirty="0">
                <a:solidFill>
                  <a:srgbClr val="C00000"/>
                </a:solidFill>
                <a:latin typeface="Arial"/>
                <a:cs typeface="Arial"/>
              </a:rPr>
              <a:t>250</a:t>
            </a:r>
            <a:r>
              <a:rPr sz="1600" b="1" spc="-85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Arial"/>
                <a:cs typeface="Arial"/>
              </a:rPr>
              <a:t>слов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95"/>
              </a:lnSpc>
            </a:pPr>
            <a:r>
              <a:rPr sz="1600" b="1" dirty="0">
                <a:solidFill>
                  <a:srgbClr val="C00000"/>
                </a:solidFill>
                <a:latin typeface="Arial"/>
                <a:cs typeface="Arial"/>
              </a:rPr>
              <a:t>+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910"/>
              </a:lnSpc>
            </a:pPr>
            <a:r>
              <a:rPr sz="1600" b="1" spc="-5" dirty="0">
                <a:solidFill>
                  <a:srgbClr val="C00000"/>
                </a:solidFill>
                <a:latin typeface="Arial"/>
                <a:cs typeface="Arial"/>
              </a:rPr>
              <a:t>самостоятельность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0"/>
              </a:spcBef>
            </a:pPr>
            <a:r>
              <a:rPr sz="1600" b="1" dirty="0">
                <a:solidFill>
                  <a:srgbClr val="C00000"/>
                </a:solidFill>
                <a:latin typeface="Arial"/>
                <a:cs typeface="Arial"/>
              </a:rPr>
              <a:t>написания</a:t>
            </a:r>
            <a:r>
              <a:rPr sz="1600" b="1" spc="-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Arial"/>
                <a:cs typeface="Arial"/>
              </a:rPr>
              <a:t>сочинения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3222</Words>
  <Application>Microsoft Office PowerPoint</Application>
  <PresentationFormat>Широкоэкранный</PresentationFormat>
  <Paragraphs>281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Microsoft Sans Serif</vt:lpstr>
      <vt:lpstr>Tahoma</vt:lpstr>
      <vt:lpstr>Times New Roman</vt:lpstr>
      <vt:lpstr>Trebuchet MS</vt:lpstr>
      <vt:lpstr>Verdana</vt:lpstr>
      <vt:lpstr>Office Theme</vt:lpstr>
      <vt:lpstr>ГБОУ школа №310 Фрунзенского района Санкт-Петербурга «Слово»</vt:lpstr>
      <vt:lpstr>Итоговое сочинение (оно же декабрьское сочинение)</vt:lpstr>
      <vt:lpstr>Вариант тем ИС_11</vt:lpstr>
      <vt:lpstr>Презентация PowerPoint</vt:lpstr>
      <vt:lpstr>Задание</vt:lpstr>
      <vt:lpstr>Порядок, которого стоит придерживаться при написании сочинения</vt:lpstr>
      <vt:lpstr>Пример сочинения: В чём может проявляться любовь к Отечеству?</vt:lpstr>
      <vt:lpstr>Пример сочинения: В чём может проявляться любовь к Отечеству?</vt:lpstr>
      <vt:lpstr>Критерии оценивания</vt:lpstr>
      <vt:lpstr>Критерии оценивания:</vt:lpstr>
      <vt:lpstr>Разделы и подразделы банка тем 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Советы</vt:lpstr>
      <vt:lpstr>Зачем готовиться к ИС? </vt:lpstr>
      <vt:lpstr>Полезные сайты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№310 Фрунзенского района Санкт-Петербурга «Слово»</dc:title>
  <dc:creator>Никонова Юлия Ивановна</dc:creator>
  <cp:lastModifiedBy>Никонова Юлия Ивановна</cp:lastModifiedBy>
  <cp:revision>3</cp:revision>
  <dcterms:created xsi:type="dcterms:W3CDTF">2022-10-18T09:02:47Z</dcterms:created>
  <dcterms:modified xsi:type="dcterms:W3CDTF">2022-10-18T09:35:53Z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2022-08-18T00:00:00Z</vt:filetime>
  </property>
  <property fmtid="{D5CDD505-2E9C-101B-9397-08002B2CF9AE}" pid="3" name="LastSaved">
    <vt:filetime>2022-10-18T00:00:00Z</vt:filetime>
  </property>
</Properties>
</file>